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9"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90"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Lst>
  <p:sldSz cx="9144000" cy="6858000" type="screen4x3"/>
  <p:notesSz cx="7008813" cy="9294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6733"/>
  </p:normalViewPr>
  <p:slideViewPr>
    <p:cSldViewPr snapToGrid="0" snapToObjects="1">
      <p:cViewPr varScale="1">
        <p:scale>
          <a:sx n="120" d="100"/>
          <a:sy n="120" d="100"/>
        </p:scale>
        <p:origin x="8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p:cNvSpPr>
          <p:nvPr>
            <p:ph type="body"/>
          </p:nvPr>
        </p:nvSpPr>
        <p:spPr>
          <a:xfrm>
            <a:off x="756000" y="5078520"/>
            <a:ext cx="6047640" cy="4811040"/>
          </a:xfrm>
          <a:prstGeom prst="rect">
            <a:avLst/>
          </a:prstGeom>
        </p:spPr>
        <p:txBody>
          <a:bodyPr lIns="0" tIns="0" rIns="0" bIns="0"/>
          <a:lstStyle/>
          <a:p>
            <a:r>
              <a:rPr lang="en-GB" sz="2000" b="0" strike="noStrike" spc="-1">
                <a:solidFill>
                  <a:srgbClr val="000000"/>
                </a:solidFill>
                <a:uFill>
                  <a:solidFill>
                    <a:srgbClr val="FFFFFF"/>
                  </a:solidFill>
                </a:uFill>
                <a:latin typeface="Arial"/>
              </a:rPr>
              <a:t>Click to edit the notes format</a:t>
            </a:r>
          </a:p>
        </p:txBody>
      </p:sp>
      <p:sp>
        <p:nvSpPr>
          <p:cNvPr id="42" name="PlaceHolder 2"/>
          <p:cNvSpPr>
            <a:spLocks noGrp="1"/>
          </p:cNvSpPr>
          <p:nvPr>
            <p:ph type="hdr"/>
          </p:nvPr>
        </p:nvSpPr>
        <p:spPr>
          <a:xfrm>
            <a:off x="0" y="0"/>
            <a:ext cx="3280680" cy="534240"/>
          </a:xfrm>
          <a:prstGeom prst="rect">
            <a:avLst/>
          </a:prstGeom>
        </p:spPr>
        <p:txBody>
          <a:bodyPr lIns="0" tIns="0" rIns="0" bIns="0"/>
          <a:lstStyle/>
          <a:p>
            <a:r>
              <a:rPr lang="en-GB" sz="1400" b="0" strike="noStrike" spc="-1">
                <a:solidFill>
                  <a:srgbClr val="000000"/>
                </a:solidFill>
                <a:uFill>
                  <a:solidFill>
                    <a:srgbClr val="FFFFFF"/>
                  </a:solidFill>
                </a:uFill>
                <a:latin typeface="Times New Roman"/>
              </a:rPr>
              <a:t>&lt;header&gt;</a:t>
            </a:r>
          </a:p>
        </p:txBody>
      </p:sp>
      <p:sp>
        <p:nvSpPr>
          <p:cNvPr id="43" name="PlaceHolder 3"/>
          <p:cNvSpPr>
            <a:spLocks noGrp="1"/>
          </p:cNvSpPr>
          <p:nvPr>
            <p:ph type="dt"/>
          </p:nvPr>
        </p:nvSpPr>
        <p:spPr>
          <a:xfrm>
            <a:off x="4278960" y="0"/>
            <a:ext cx="3280680" cy="534240"/>
          </a:xfrm>
          <a:prstGeom prst="rect">
            <a:avLst/>
          </a:prstGeom>
        </p:spPr>
        <p:txBody>
          <a:bodyPr lIns="0" tIns="0" rIns="0" bIns="0"/>
          <a:lstStyle/>
          <a:p>
            <a:pPr algn="r"/>
            <a:r>
              <a:rPr lang="en-GB" sz="1400" b="0" strike="noStrike" spc="-1">
                <a:solidFill>
                  <a:srgbClr val="000000"/>
                </a:solidFill>
                <a:uFill>
                  <a:solidFill>
                    <a:srgbClr val="FFFFFF"/>
                  </a:solidFill>
                </a:uFill>
                <a:latin typeface="Times New Roman"/>
              </a:rPr>
              <a:t>&lt;date/time&gt;</a:t>
            </a:r>
          </a:p>
        </p:txBody>
      </p:sp>
      <p:sp>
        <p:nvSpPr>
          <p:cNvPr id="44" name="PlaceHolder 4"/>
          <p:cNvSpPr>
            <a:spLocks noGrp="1"/>
          </p:cNvSpPr>
          <p:nvPr>
            <p:ph type="ftr"/>
          </p:nvPr>
        </p:nvSpPr>
        <p:spPr>
          <a:xfrm>
            <a:off x="0" y="10157400"/>
            <a:ext cx="3280680" cy="534240"/>
          </a:xfrm>
          <a:prstGeom prst="rect">
            <a:avLst/>
          </a:prstGeom>
        </p:spPr>
        <p:txBody>
          <a:bodyPr lIns="0" tIns="0" rIns="0" bIns="0" anchor="b"/>
          <a:lstStyle/>
          <a:p>
            <a:r>
              <a:rPr lang="en-GB" sz="1400" b="0" strike="noStrike" spc="-1">
                <a:solidFill>
                  <a:srgbClr val="000000"/>
                </a:solidFill>
                <a:uFill>
                  <a:solidFill>
                    <a:srgbClr val="FFFFFF"/>
                  </a:solidFill>
                </a:uFill>
                <a:latin typeface="Times New Roman"/>
              </a:rPr>
              <a:t>&lt;footer&gt;</a:t>
            </a:r>
          </a:p>
        </p:txBody>
      </p:sp>
      <p:sp>
        <p:nvSpPr>
          <p:cNvPr id="45" name="PlaceHolder 5"/>
          <p:cNvSpPr>
            <a:spLocks noGrp="1"/>
          </p:cNvSpPr>
          <p:nvPr>
            <p:ph type="sldNum"/>
          </p:nvPr>
        </p:nvSpPr>
        <p:spPr>
          <a:xfrm>
            <a:off x="4278960" y="10157400"/>
            <a:ext cx="3280680" cy="534240"/>
          </a:xfrm>
          <a:prstGeom prst="rect">
            <a:avLst/>
          </a:prstGeom>
        </p:spPr>
        <p:txBody>
          <a:bodyPr lIns="0" tIns="0" rIns="0" bIns="0" anchor="b"/>
          <a:lstStyle/>
          <a:p>
            <a:pPr algn="r"/>
            <a:fld id="{30771C8C-9ADB-4E39-89FF-C86EC96B74FA}" type="slidenum">
              <a:rPr lang="en-GB" sz="1400" b="0" strike="noStrike" spc="-1">
                <a:solidFill>
                  <a:srgbClr val="000000"/>
                </a:solidFill>
                <a:uFill>
                  <a:solidFill>
                    <a:srgbClr val="FFFFFF"/>
                  </a:solidFill>
                </a:uFill>
                <a:latin typeface="Times New Roman"/>
              </a:rPr>
              <a:t>‹#›</a:t>
            </a:fld>
            <a:endParaRPr lang="en-GB"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490"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491" name="CustomShape 3"/>
          <p:cNvSpPr/>
          <p:nvPr/>
        </p:nvSpPr>
        <p:spPr>
          <a:xfrm>
            <a:off x="3970440" y="8829720"/>
            <a:ext cx="3021840" cy="448560"/>
          </a:xfrm>
          <a:prstGeom prst="rect">
            <a:avLst/>
          </a:prstGeom>
          <a:noFill/>
          <a:ln>
            <a:noFill/>
          </a:ln>
        </p:spPr>
        <p:style>
          <a:lnRef idx="0">
            <a:scrgbClr r="0" g="0" b="0"/>
          </a:lnRef>
          <a:fillRef idx="0">
            <a:scrgbClr r="0" g="0" b="0"/>
          </a:fillRef>
          <a:effectRef idx="0">
            <a:scrgbClr r="0" g="0" b="0"/>
          </a:effectRef>
          <a:fontRef idx="minor"/>
        </p:style>
      </p:sp>
      <p:sp>
        <p:nvSpPr>
          <p:cNvPr id="492"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This presentation provides a brief overview of the history of UCL and an introduction to the Department of Earth Sciences Department. Please do not hesitate to contact the Admissions Tutor should you have any questions related to the contents of this presentation, or any other aspect of the admissions procedure.</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28"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29"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A selection of famous alumni:</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Mahatma Gandhi</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Alexander Graham Bell</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Francis Crick (discoverer of DNA)</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Rabindranath Tagore (Nobel Prize in literature)</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Jomo Kenyatta (first president of Kenya)</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Mary Stopes (Earth Scientist, pioneer of birth control)</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Junichiro Kuizumi (Prime Minister of Japan)</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Peter Higgs (of the boson)</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Chris Martin (Coldplay)</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 Ricky Gervais (aka David Brent)</a:t>
            </a:r>
            <a:endParaRPr lang="en-GB" sz="1800" b="0" strike="noStrike" spc="-1">
              <a:solidFill>
                <a:srgbClr val="000000"/>
              </a:solidFill>
              <a:uFill>
                <a:solidFill>
                  <a:srgbClr val="FFFFFF"/>
                </a:solidFill>
              </a:uFill>
              <a:latin typeface="Arial"/>
            </a:endParaRPr>
          </a:p>
        </p:txBody>
      </p:sp>
      <p:sp>
        <p:nvSpPr>
          <p:cNvPr id="530" name="PlaceHolder 4"/>
          <p:cNvSpPr>
            <a:spLocks noGrp="1"/>
          </p:cNvSpPr>
          <p:nvPr>
            <p:ph type="body"/>
          </p:nvPr>
        </p:nvSpPr>
        <p:spPr>
          <a:xfrm>
            <a:off x="701640" y="4416480"/>
            <a:ext cx="5581080" cy="4156920"/>
          </a:xfrm>
          <a:prstGeom prst="rect">
            <a:avLst/>
          </a:prstGeom>
        </p:spPr>
        <p:txBody>
          <a:bodyPr lIns="0" tIns="0" rIns="0" bIns="0"/>
          <a:lstStyle/>
          <a:p>
            <a:pPr marL="216000" indent="-215640">
              <a:lnSpc>
                <a:spcPct val="100000"/>
              </a:lnSpc>
            </a:pPr>
            <a:r>
              <a:rPr lang="en-GB" sz="1200" b="0" strike="noStrike" spc="-1" dirty="0">
                <a:solidFill>
                  <a:srgbClr val="000000"/>
                </a:solidFill>
                <a:uFill>
                  <a:solidFill>
                    <a:srgbClr val="FFFFFF"/>
                  </a:solidFill>
                </a:uFill>
                <a:latin typeface="Times New Roman"/>
                <a:ea typeface="+mn-ea"/>
              </a:rPr>
              <a:t>A selection of famous alumni:</a:t>
            </a:r>
            <a:endParaRPr lang="en-GB" sz="2000" b="0" strike="noStrike" spc="-1" dirty="0">
              <a:solidFill>
                <a:srgbClr val="000000"/>
              </a:solidFill>
              <a:uFill>
                <a:solidFill>
                  <a:srgbClr val="FFFFFF"/>
                </a:solidFill>
              </a:uFill>
              <a:latin typeface="Arial"/>
            </a:endParaRPr>
          </a:p>
          <a:p>
            <a:pPr marL="216000" indent="-215640">
              <a:lnSpc>
                <a:spcPct val="100000"/>
              </a:lnSpc>
            </a:pP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-Mahatma Gandhi</a:t>
            </a: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-Alexander Graham Bell</a:t>
            </a: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-Francis Crick (discoverer of DNA)</a:t>
            </a: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-Rabindranath Tagore (Nobel Prize in literature)</a:t>
            </a: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a:t>
            </a:r>
            <a:r>
              <a:rPr lang="en-GB" sz="1200" b="0" strike="noStrike" spc="-1" dirty="0" err="1">
                <a:solidFill>
                  <a:srgbClr val="000000"/>
                </a:solidFill>
                <a:uFill>
                  <a:solidFill>
                    <a:srgbClr val="FFFFFF"/>
                  </a:solidFill>
                </a:uFill>
                <a:latin typeface="Times New Roman"/>
                <a:ea typeface="+mn-ea"/>
              </a:rPr>
              <a:t>Jomo</a:t>
            </a:r>
            <a:r>
              <a:rPr lang="en-GB" sz="1200" b="0" strike="noStrike" spc="-1" dirty="0">
                <a:solidFill>
                  <a:srgbClr val="000000"/>
                </a:solidFill>
                <a:uFill>
                  <a:solidFill>
                    <a:srgbClr val="FFFFFF"/>
                  </a:solidFill>
                </a:uFill>
                <a:latin typeface="Times New Roman"/>
                <a:ea typeface="+mn-ea"/>
              </a:rPr>
              <a:t> Kenyatta (first president of Kenya)</a:t>
            </a: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-Mary Stopes (Earth Scientist, pioneer of birth control)</a:t>
            </a: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-Junichiro </a:t>
            </a:r>
            <a:r>
              <a:rPr lang="en-GB" sz="1200" b="0" strike="noStrike" spc="-1" dirty="0" err="1">
                <a:solidFill>
                  <a:srgbClr val="000000"/>
                </a:solidFill>
                <a:uFill>
                  <a:solidFill>
                    <a:srgbClr val="FFFFFF"/>
                  </a:solidFill>
                </a:uFill>
                <a:latin typeface="Times New Roman"/>
                <a:ea typeface="+mn-ea"/>
              </a:rPr>
              <a:t>Kuizumi</a:t>
            </a:r>
            <a:r>
              <a:rPr lang="en-GB" sz="1200" b="0" strike="noStrike" spc="-1" dirty="0">
                <a:solidFill>
                  <a:srgbClr val="000000"/>
                </a:solidFill>
                <a:uFill>
                  <a:solidFill>
                    <a:srgbClr val="FFFFFF"/>
                  </a:solidFill>
                </a:uFill>
                <a:latin typeface="Times New Roman"/>
                <a:ea typeface="+mn-ea"/>
              </a:rPr>
              <a:t> (Prime Minister of Japan)</a:t>
            </a: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-Peter Higgs (of the boson)</a:t>
            </a: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-Chris Martin (Coldplay)</a:t>
            </a:r>
            <a:endParaRPr lang="en-GB" sz="2000" b="0" strike="noStrike" spc="-1" dirty="0">
              <a:solidFill>
                <a:srgbClr val="000000"/>
              </a:solidFill>
              <a:uFill>
                <a:solidFill>
                  <a:srgbClr val="FFFFFF"/>
                </a:solidFill>
              </a:uFill>
              <a:latin typeface="Arial"/>
            </a:endParaRPr>
          </a:p>
          <a:p>
            <a:pPr marL="216000" indent="-215640">
              <a:lnSpc>
                <a:spcPct val="100000"/>
              </a:lnSpc>
            </a:pPr>
            <a:r>
              <a:rPr lang="en-GB" sz="1200" b="0" strike="noStrike" spc="-1" dirty="0">
                <a:solidFill>
                  <a:srgbClr val="000000"/>
                </a:solidFill>
                <a:uFill>
                  <a:solidFill>
                    <a:srgbClr val="FFFFFF"/>
                  </a:solidFill>
                </a:uFill>
                <a:latin typeface="Times New Roman"/>
                <a:ea typeface="+mn-ea"/>
              </a:rPr>
              <a:t>-Ricky Gervais (aka David Brent)</a:t>
            </a: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44"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45"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With a staff-to-student ratio of 1:6, our Department offers excellent opportunities for our students to interact with lecturers and professors. This is especially the case in years 2-4, when specialised modules are delivered to small groups with close to one-on-one tuition. During the first year, each new student is assigned a Personal Tutor who serves as a mentor during the rest of his/her studies at UCL, providing further personal guidance through the university curriculum.</a:t>
            </a:r>
            <a:endParaRPr lang="en-GB" sz="1800" b="0" strike="noStrike" spc="-1">
              <a:solidFill>
                <a:srgbClr val="000000"/>
              </a:solidFill>
              <a:uFill>
                <a:solidFill>
                  <a:srgbClr val="FFFFFF"/>
                </a:solidFill>
              </a:uFill>
              <a:latin typeface="Arial"/>
            </a:endParaRPr>
          </a:p>
        </p:txBody>
      </p:sp>
      <p:sp>
        <p:nvSpPr>
          <p:cNvPr id="546"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dirty="0">
                <a:solidFill>
                  <a:srgbClr val="000000"/>
                </a:solidFill>
                <a:uFill>
                  <a:solidFill>
                    <a:srgbClr val="FFFFFF"/>
                  </a:solidFill>
                </a:uFill>
                <a:latin typeface="Times New Roman"/>
                <a:ea typeface="+mn-ea"/>
              </a:rPr>
              <a:t>We admit about 50 students each year, with typical A-level results of AAB, admission depends on A-level/IB subjects, personal statement and other factors. If you are worried that you may not achieve your offer grades, or if you have received an identical offer from a second university and find it difficult to decide which one to choose, then please contact the Admissions Tutor for further information.</a:t>
            </a: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40"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41"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With a staff-to-student ratio of 1:6, our Department offers excellent opportunities for our students to interact with lecturers and professors. This is especially the case in years 2-4, when specialised modules are delivered to small groups with close to one-on-one tuition. During the first year, each new student is assigned a Personal Tutor who serves as a mentor during the rest of his/her studies at UCL, providing further personal guidance through the university curriculum.</a:t>
            </a:r>
            <a:endParaRPr lang="en-GB" sz="1800" b="0" strike="noStrike" spc="-1">
              <a:solidFill>
                <a:srgbClr val="000000"/>
              </a:solidFill>
              <a:uFill>
                <a:solidFill>
                  <a:srgbClr val="FFFFFF"/>
                </a:solidFill>
              </a:uFill>
              <a:latin typeface="Arial"/>
            </a:endParaRPr>
          </a:p>
        </p:txBody>
      </p:sp>
      <p:sp>
        <p:nvSpPr>
          <p:cNvPr id="542"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dirty="0">
                <a:solidFill>
                  <a:srgbClr val="000000"/>
                </a:solidFill>
                <a:uFill>
                  <a:solidFill>
                    <a:srgbClr val="FFFFFF"/>
                  </a:solidFill>
                </a:uFill>
                <a:latin typeface="Times New Roman"/>
                <a:ea typeface="+mn-ea"/>
              </a:rPr>
              <a:t>The £29M refurbishment of the Kathleen Lonsdale Building </a:t>
            </a:r>
            <a:r>
              <a:rPr lang="en-GB" sz="1200" b="0" strike="noStrike" spc="-1" dirty="0" smtClean="0">
                <a:solidFill>
                  <a:srgbClr val="000000"/>
                </a:solidFill>
                <a:uFill>
                  <a:solidFill>
                    <a:srgbClr val="FFFFFF"/>
                  </a:solidFill>
                </a:uFill>
                <a:latin typeface="Times New Roman"/>
                <a:ea typeface="+mn-ea"/>
              </a:rPr>
              <a:t>has brought</a:t>
            </a:r>
            <a:r>
              <a:rPr lang="en-GB" sz="1200" b="0" strike="noStrike" spc="-1" baseline="0" dirty="0" smtClean="0">
                <a:solidFill>
                  <a:srgbClr val="000000"/>
                </a:solidFill>
                <a:uFill>
                  <a:solidFill>
                    <a:srgbClr val="FFFFFF"/>
                  </a:solidFill>
                </a:uFill>
                <a:latin typeface="Times New Roman"/>
                <a:ea typeface="+mn-ea"/>
              </a:rPr>
              <a:t> </a:t>
            </a:r>
            <a:r>
              <a:rPr lang="en-GB" sz="1200" b="0" strike="noStrike" spc="-1" dirty="0" smtClean="0">
                <a:solidFill>
                  <a:srgbClr val="000000"/>
                </a:solidFill>
                <a:uFill>
                  <a:solidFill>
                    <a:srgbClr val="FFFFFF"/>
                  </a:solidFill>
                </a:uFill>
                <a:latin typeface="Times New Roman"/>
                <a:ea typeface="+mn-ea"/>
              </a:rPr>
              <a:t>all </a:t>
            </a:r>
            <a:r>
              <a:rPr lang="en-GB" sz="1200" b="0" strike="noStrike" spc="-1" dirty="0">
                <a:solidFill>
                  <a:srgbClr val="000000"/>
                </a:solidFill>
                <a:uFill>
                  <a:solidFill>
                    <a:srgbClr val="FFFFFF"/>
                  </a:solidFill>
                </a:uFill>
                <a:latin typeface="Times New Roman"/>
                <a:ea typeface="+mn-ea"/>
              </a:rPr>
              <a:t>the Earth Sciences staff together under one roof for the first time in over four decades. </a:t>
            </a:r>
            <a:r>
              <a:rPr lang="en-GB" sz="1200" b="0" strike="noStrike" spc="-1" dirty="0" smtClean="0">
                <a:solidFill>
                  <a:srgbClr val="000000"/>
                </a:solidFill>
                <a:uFill>
                  <a:solidFill>
                    <a:srgbClr val="FFFFFF"/>
                  </a:solidFill>
                </a:uFill>
                <a:latin typeface="Times New Roman"/>
                <a:ea typeface="+mn-ea"/>
              </a:rPr>
              <a:t>The refurbish</a:t>
            </a:r>
            <a:r>
              <a:rPr lang="en-GB" sz="1200" b="0" strike="noStrike" spc="-1" baseline="0" dirty="0" smtClean="0">
                <a:solidFill>
                  <a:srgbClr val="000000"/>
                </a:solidFill>
                <a:uFill>
                  <a:solidFill>
                    <a:srgbClr val="FFFFFF"/>
                  </a:solidFill>
                </a:uFill>
                <a:latin typeface="Times New Roman"/>
                <a:ea typeface="+mn-ea"/>
              </a:rPr>
              <a:t>ed building was officially reopened by Sir David Attenborough on April 17, 2018</a:t>
            </a:r>
            <a:r>
              <a:rPr lang="en-GB" sz="1200" b="0" strike="noStrike" spc="-1" dirty="0" smtClean="0">
                <a:solidFill>
                  <a:srgbClr val="000000"/>
                </a:solidFill>
                <a:uFill>
                  <a:solidFill>
                    <a:srgbClr val="FFFFFF"/>
                  </a:solidFill>
                </a:uFill>
                <a:latin typeface="Times New Roman"/>
                <a:ea typeface="+mn-ea"/>
              </a:rPr>
              <a:t>. </a:t>
            </a:r>
            <a:r>
              <a:rPr lang="en-GB" sz="1200" b="0" strike="noStrike" spc="-1" dirty="0" smtClean="0">
                <a:solidFill>
                  <a:srgbClr val="000000"/>
                </a:solidFill>
                <a:uFill>
                  <a:solidFill>
                    <a:srgbClr val="FFFFFF"/>
                  </a:solidFill>
                </a:uFill>
                <a:latin typeface="Times New Roman"/>
                <a:ea typeface="+mn-ea"/>
              </a:rPr>
              <a:t>The</a:t>
            </a:r>
            <a:r>
              <a:rPr lang="en-GB" sz="1200" b="0" strike="noStrike" spc="-1" baseline="0" dirty="0" smtClean="0">
                <a:solidFill>
                  <a:srgbClr val="000000"/>
                </a:solidFill>
                <a:uFill>
                  <a:solidFill>
                    <a:srgbClr val="FFFFFF"/>
                  </a:solidFill>
                </a:uFill>
                <a:latin typeface="Times New Roman"/>
                <a:ea typeface="+mn-ea"/>
              </a:rPr>
              <a:t> new building has marked a new beginning for the department. This year we have hired five new lecturers, with further hires to be made next year. There is a very positive vibe in the department, so n</a:t>
            </a:r>
            <a:r>
              <a:rPr lang="en-GB" sz="1200" b="0" strike="noStrike" spc="-1" dirty="0" smtClean="0">
                <a:solidFill>
                  <a:srgbClr val="000000"/>
                </a:solidFill>
                <a:uFill>
                  <a:solidFill>
                    <a:srgbClr val="FFFFFF"/>
                  </a:solidFill>
                </a:uFill>
                <a:latin typeface="Times New Roman"/>
                <a:ea typeface="+mn-ea"/>
              </a:rPr>
              <a:t>ow </a:t>
            </a:r>
            <a:r>
              <a:rPr lang="en-GB" sz="1200" b="0" strike="noStrike" spc="-1" dirty="0">
                <a:solidFill>
                  <a:srgbClr val="000000"/>
                </a:solidFill>
                <a:uFill>
                  <a:solidFill>
                    <a:srgbClr val="FFFFFF"/>
                  </a:solidFill>
                </a:uFill>
                <a:latin typeface="Times New Roman"/>
                <a:ea typeface="+mn-ea"/>
              </a:rPr>
              <a:t>is an excellent time to come study Earth Sciences at UCL!</a:t>
            </a: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48"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49"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In addition to teaching, all our academic staff are engaged in cutting-edge research, covering every aspect of our planet, from the outermost atmosphere to the inner core. Many of our professors are world authorities in their field and will introduce aspects of their current research in their teaching. At UCL's Department of Earth Sciences, there is no sharp line between teaching and research. To reflect this important fact, the next few slides will introduce our teaching and research activities together.</a:t>
            </a:r>
            <a:endParaRPr lang="en-GB" sz="1800" b="0" strike="noStrike" spc="-1">
              <a:solidFill>
                <a:srgbClr val="000000"/>
              </a:solidFill>
              <a:uFill>
                <a:solidFill>
                  <a:srgbClr val="FFFFFF"/>
                </a:solidFill>
              </a:uFill>
              <a:latin typeface="Arial"/>
            </a:endParaRPr>
          </a:p>
        </p:txBody>
      </p:sp>
      <p:sp>
        <p:nvSpPr>
          <p:cNvPr id="550"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In addition to teaching, all our academic staff are engaged in cutting-edge research, covering every aspect of our planet, from the outermost atmosphere to the inner core. Many of our professors are world authorities in their field and will introduce aspects of their current research in their teaching. It is in fact a college-wide policy to promote the integration of research and teaching, which is known as the “Connected Curriculum” (http://tinyurl.com/zn2mqvd). To reflect this important fact, the next few slides will introduce our teaching and research activities together.</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52"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53"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Our students are divided among 11 degree programmes:</a:t>
            </a:r>
            <a:endParaRPr lang="en-GB" sz="18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Times New Roman"/>
                <a:ea typeface="Droid Sans Fallback"/>
              </a:rPr>
              <a:t>1-2. BSc (3 years) &amp; MSci (4 years) in Geophysics</a:t>
            </a:r>
            <a:endParaRPr lang="en-GB" sz="18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Times New Roman"/>
                <a:ea typeface="Droid Sans Fallback"/>
              </a:rPr>
              <a:t>3-4. BSc &amp; MSci in Geology</a:t>
            </a:r>
            <a:endParaRPr lang="en-GB" sz="18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Times New Roman"/>
                <a:ea typeface="Droid Sans Fallback"/>
              </a:rPr>
              <a:t>5-6. BSc &amp; MSci in Environmental Geoscience</a:t>
            </a:r>
            <a:endParaRPr lang="en-GB" sz="18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Times New Roman"/>
                <a:ea typeface="Droid Sans Fallback"/>
              </a:rPr>
              <a:t>7-8. BSc &amp; MSci in Earth Sciences</a:t>
            </a:r>
            <a:endParaRPr lang="en-GB" sz="18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Times New Roman"/>
                <a:ea typeface="Droid Sans Fallback"/>
              </a:rPr>
              <a:t>9. International Programme in Earth Sciences</a:t>
            </a:r>
            <a:endParaRPr lang="en-GB" sz="18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Times New Roman"/>
                <a:ea typeface="Droid Sans Fallback"/>
              </a:rPr>
              <a:t>10-11. BSc &amp; MSci in Natural Sciences, specialising in Earth Sciences</a:t>
            </a:r>
            <a:endParaRPr lang="en-GB" sz="18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Times New Roman"/>
                <a:ea typeface="Droid Sans Fallback"/>
              </a:rPr>
              <a:t>Natural Sciences students are invited to a separate Open Day, so this programme will not be further discussed in this presentation.</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200" b="0" strike="noStrike" spc="-1">
                <a:solidFill>
                  <a:srgbClr val="000000"/>
                </a:solidFill>
                <a:uFill>
                  <a:solidFill>
                    <a:srgbClr val="FFFFFF"/>
                  </a:solidFill>
                </a:uFill>
                <a:latin typeface="Times New Roman"/>
                <a:ea typeface="Droid Sans Fallback"/>
              </a:rPr>
              <a:t>In the next few slides, I will go through the four main degree programmes (Geophysics, Geology, Environmental Geoscience and Earth Sciences), whilst also introducing some of the related research performed in our Department.</a:t>
            </a:r>
            <a:endParaRPr lang="en-GB" sz="1800" b="0" strike="noStrike" spc="-1">
              <a:solidFill>
                <a:srgbClr val="000000"/>
              </a:solidFill>
              <a:uFill>
                <a:solidFill>
                  <a:srgbClr val="FFFFFF"/>
                </a:solidFill>
              </a:uFill>
              <a:latin typeface="Arial"/>
            </a:endParaRPr>
          </a:p>
        </p:txBody>
      </p:sp>
      <p:sp>
        <p:nvSpPr>
          <p:cNvPr id="554" name="PlaceHolder 4"/>
          <p:cNvSpPr>
            <a:spLocks noGrp="1"/>
          </p:cNvSpPr>
          <p:nvPr>
            <p:ph type="body"/>
          </p:nvPr>
        </p:nvSpPr>
        <p:spPr>
          <a:xfrm>
            <a:off x="701640" y="4416480"/>
            <a:ext cx="5581080" cy="4156920"/>
          </a:xfrm>
          <a:prstGeom prst="rect">
            <a:avLst/>
          </a:prstGeom>
        </p:spPr>
        <p:txBody>
          <a:bodyPr lIns="0" tIns="0" rIns="0" bIns="0"/>
          <a:lstStyle/>
          <a:p>
            <a:pPr marL="216000" indent="-215640">
              <a:lnSpc>
                <a:spcPct val="100000"/>
              </a:lnSpc>
            </a:pPr>
            <a:r>
              <a:rPr lang="en-GB" sz="1200" b="0" strike="noStrike" spc="-1">
                <a:solidFill>
                  <a:srgbClr val="000000"/>
                </a:solidFill>
                <a:uFill>
                  <a:solidFill>
                    <a:srgbClr val="FFFFFF"/>
                  </a:solidFill>
                </a:uFill>
                <a:latin typeface="Times New Roman"/>
                <a:ea typeface="+mn-ea"/>
              </a:rPr>
              <a:t>Our students are divided among 11 degree programmes:</a:t>
            </a:r>
            <a:endParaRPr lang="en-GB" sz="2000" b="0" strike="noStrike" spc="-1">
              <a:solidFill>
                <a:srgbClr val="000000"/>
              </a:solidFill>
              <a:uFill>
                <a:solidFill>
                  <a:srgbClr val="FFFFFF"/>
                </a:solidFill>
              </a:uFill>
              <a:latin typeface="Arial"/>
            </a:endParaRPr>
          </a:p>
          <a:p>
            <a:pPr marL="216000" indent="-215640">
              <a:lnSpc>
                <a:spcPct val="100000"/>
              </a:lnSpc>
            </a:pP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1-2. BSc (3 years) &amp; MSci (4 years) in Geophysics</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3-4. BSc &amp; MSci in Geology</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5-6. BSc &amp; MSci in Environmental Geoscience</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7-8. BSc &amp; MSci in Earth Sciences</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9. International Programme in Earth Sciences</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10-11. BSc &amp; MSci in Natural Sciences, specialising in Earth Sciences</a:t>
            </a:r>
            <a:endParaRPr lang="en-GB" sz="2000" b="0" strike="noStrike" spc="-1">
              <a:solidFill>
                <a:srgbClr val="000000"/>
              </a:solidFill>
              <a:uFill>
                <a:solidFill>
                  <a:srgbClr val="FFFFFF"/>
                </a:solidFill>
              </a:uFill>
              <a:latin typeface="Arial"/>
            </a:endParaRPr>
          </a:p>
          <a:p>
            <a:pPr marL="216000" indent="-215640">
              <a:lnSpc>
                <a:spcPct val="100000"/>
              </a:lnSpc>
            </a:pP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Natural Sciences students are invited to a separate Open Day, so this programme will not be further discussed in this presentation. The next few slides will go through the four main degree programmes (Geophysics, Geology, Environmental Geoscience and Earth Sciences), whilst also introducing some of the related research performed in our Department.</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56"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57"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Although each of the four main degree programmes focuses on different aspects of the Earth, there is a core curriculum of modules that are shared by all degree programmes. The modules shown on this slide are either compulsory or optional. For example, all our students are expected to have a basic training in mineralogy, petrology and geodynamics. Isotope Geology is another discipline which is of general interest to all geoscientists. The next slides provide the briefest of introductions to geochronology, which is an important research field at UCL and, incidentally, the Admissions Tutor's field of research.</a:t>
            </a:r>
            <a:endParaRPr lang="en-GB" sz="1800" b="0" strike="noStrike" spc="-1">
              <a:solidFill>
                <a:srgbClr val="000000"/>
              </a:solidFill>
              <a:uFill>
                <a:solidFill>
                  <a:srgbClr val="FFFFFF"/>
                </a:solidFill>
              </a:uFill>
              <a:latin typeface="Arial"/>
            </a:endParaRPr>
          </a:p>
        </p:txBody>
      </p:sp>
      <p:sp>
        <p:nvSpPr>
          <p:cNvPr id="558"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Although each of the four main degree programmes focuses on different aspects of the Earth, there is a core curriculum of modules that are shared by all degree programmes. The modules shown on this slide are either compulsory or optional. For example, all our students are expected to have a basic training in mineralogy, petrology and geodynamics. Isotope Geology is another discipline which is of general interest to all geoscientists. The next slides provide the briefest of introductions to geochronology, which is an important research field at UCL and, incidentally, the Admissions Tutor's field of research.</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60"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61" name="CustomShape 3"/>
          <p:cNvSpPr/>
          <p:nvPr/>
        </p:nvSpPr>
        <p:spPr>
          <a:xfrm>
            <a:off x="701640" y="4416480"/>
            <a:ext cx="5587200" cy="4163400"/>
          </a:xfrm>
          <a:prstGeom prst="rect">
            <a:avLst/>
          </a:prstGeom>
          <a:noFill/>
          <a:ln>
            <a:noFill/>
          </a:ln>
        </p:spPr>
        <p:style>
          <a:lnRef idx="0">
            <a:scrgbClr r="0" g="0" b="0"/>
          </a:lnRef>
          <a:fillRef idx="0">
            <a:scrgbClr r="0" g="0" b="0"/>
          </a:fillRef>
          <a:effectRef idx="0">
            <a:scrgbClr r="0" g="0" b="0"/>
          </a:effectRef>
          <a:fontRef idx="minor"/>
        </p:style>
      </p:sp>
      <p:sp>
        <p:nvSpPr>
          <p:cNvPr id="562" name="CustomShape 4"/>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Uranium is the heaviest element in the Solar System. Containing 92 protons and 146 neutrons, uranium is simply too heavy to be stable. So over time, uranium falls apart and decays to smaller, more stable elements. This process is called radioactivity.</a:t>
            </a:r>
            <a:endParaRPr lang="en-GB" sz="1800" b="0" strike="noStrike" spc="-1">
              <a:solidFill>
                <a:srgbClr val="000000"/>
              </a:solidFill>
              <a:uFill>
                <a:solidFill>
                  <a:srgbClr val="FFFFFF"/>
                </a:solidFill>
              </a:uFill>
              <a:latin typeface="Arial"/>
            </a:endParaRPr>
          </a:p>
        </p:txBody>
      </p:sp>
      <p:sp>
        <p:nvSpPr>
          <p:cNvPr id="563" name="PlaceHolder 5"/>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Uranium is the heaviest element in the Solar System. Containing 92 protons and 146 neutrons, uranium is simply too heavy to be stable. So over time, uranium falls apart and decays to smaller, more stable elements. This process is called radioactivity.</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65"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66" name="CustomShape 3"/>
          <p:cNvSpPr/>
          <p:nvPr/>
        </p:nvSpPr>
        <p:spPr>
          <a:xfrm>
            <a:off x="701640" y="4416480"/>
            <a:ext cx="5587200" cy="4163400"/>
          </a:xfrm>
          <a:prstGeom prst="rect">
            <a:avLst/>
          </a:prstGeom>
          <a:noFill/>
          <a:ln>
            <a:noFill/>
          </a:ln>
        </p:spPr>
        <p:style>
          <a:lnRef idx="0">
            <a:scrgbClr r="0" g="0" b="0"/>
          </a:lnRef>
          <a:fillRef idx="0">
            <a:scrgbClr r="0" g="0" b="0"/>
          </a:fillRef>
          <a:effectRef idx="0">
            <a:scrgbClr r="0" g="0" b="0"/>
          </a:effectRef>
          <a:fontRef idx="minor"/>
        </p:style>
      </p:sp>
      <p:sp>
        <p:nvSpPr>
          <p:cNvPr id="567" name="CustomShape 4"/>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Uranium decays to lead and helium (one of the noble gases that won William Ramsay a Nobel Prize). This process happens at a precisely known rate, forming the basis of two geological clocks. The U-Pb clock measures the time elapsed since a U-bearing mineral crystallised. The U-He clock provides a very different kind of information. Helium is the second smallest element in the Universe, and a noble gas. It is not 'happy' sitting in the crystal lattice of a U-bearing mineral and, at high temperatures, will escape. It is only when rocks cool below a certain 'closure temperature' (60-70 degrees C) that the helium gets locked in and that the helium-clock starts ticking. So in contrast with a U-Pb age, a U-He age is not a crystallisation age, but a cooling age. Subsurface temperatures rise at a rate of ca. 30 C/km, and so U-He ages can be used to measure the rate at which rocks are exhumed from 2-3km depths to the surface.</a:t>
            </a:r>
            <a:endParaRPr lang="en-GB" sz="1800" b="0" strike="noStrike" spc="-1">
              <a:solidFill>
                <a:srgbClr val="000000"/>
              </a:solidFill>
              <a:uFill>
                <a:solidFill>
                  <a:srgbClr val="FFFFFF"/>
                </a:solidFill>
              </a:uFill>
              <a:latin typeface="Arial"/>
            </a:endParaRPr>
          </a:p>
        </p:txBody>
      </p:sp>
      <p:sp>
        <p:nvSpPr>
          <p:cNvPr id="568" name="PlaceHolder 5"/>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Uranium decays to lead and helium (one of the noble gases that won William Ramsay a Nobel Prize). This process happens at a precisely known rate, forming the basis of two geological clocks. The U-Pb clock measures the time elapsed since a U-bearing mineral crystallised. The U-He clock provides a very different kind of information. Helium is the second smallest element in the Universe, and a noble gas. It is not 'happy' sitting in the crystal lattice of a U-bearing mineral and, at high temperatures, will escape. It is only when rocks cool below a certain 'closure temperature' (60-70 degrees C) that the helium gets locked in and that the helium-clock starts ticking. So in contrast with a U-Pb age, a U-He age is not a crystallisation age, but a cooling age. Subsurface temperatures rise at a rate of ca. 30 C/km, and so U-He ages can be used to measure the rate at which rocks are exhumed from 2-3km depths to the surface.</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70"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71"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The He/U ratio, and hence the U-He age measured on the summits of high mountains is generally greater than that at the foot of said mountains, reflecting the fact that the summits have cooled through the 60-70 C isotherm before the base. The age difference allows geochronologists to calculate how rapidly mountain ranges are rising due to plate tectonic forces. The London Geochronology Centre (LGC) at UCL is the cradle of this field of geochronology, which is also known as 'thermochronology'.</a:t>
            </a:r>
            <a:endParaRPr lang="en-GB" sz="1800" b="0" strike="noStrike" spc="-1">
              <a:solidFill>
                <a:srgbClr val="000000"/>
              </a:solidFill>
              <a:uFill>
                <a:solidFill>
                  <a:srgbClr val="FFFFFF"/>
                </a:solidFill>
              </a:uFill>
              <a:latin typeface="Arial"/>
            </a:endParaRPr>
          </a:p>
        </p:txBody>
      </p:sp>
      <p:sp>
        <p:nvSpPr>
          <p:cNvPr id="572"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The He/U ratio, and hence the U-He age measured on the summits of high mountains is generally greater than that at the foot of said mountains, reflecting the fact that the summits have cooled through the 60-70 C isotherm before the base. The age difference allows geochronologists to calculate how rapidly mountain ranges are rising due to plate tectonic forces. The London Geochronology Centre (LGC) at UCL is the cradle of this field of geochronology, which is also known as 'thermochronology'.</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74"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75" name="CustomShape 3"/>
          <p:cNvSpPr/>
          <p:nvPr/>
        </p:nvSpPr>
        <p:spPr>
          <a:xfrm>
            <a:off x="701640" y="4416480"/>
            <a:ext cx="5587200" cy="4163400"/>
          </a:xfrm>
          <a:prstGeom prst="rect">
            <a:avLst/>
          </a:prstGeom>
          <a:noFill/>
          <a:ln>
            <a:noFill/>
          </a:ln>
        </p:spPr>
        <p:style>
          <a:lnRef idx="0">
            <a:scrgbClr r="0" g="0" b="0"/>
          </a:lnRef>
          <a:fillRef idx="0">
            <a:scrgbClr r="0" g="0" b="0"/>
          </a:fillRef>
          <a:effectRef idx="0">
            <a:scrgbClr r="0" g="0" b="0"/>
          </a:effectRef>
          <a:fontRef idx="minor"/>
        </p:style>
      </p:sp>
      <p:sp>
        <p:nvSpPr>
          <p:cNvPr id="576" name="CustomShape 4"/>
          <p:cNvSpPr/>
          <p:nvPr/>
        </p:nvSpPr>
        <p:spPr>
          <a:xfrm>
            <a:off x="70020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Pb/U and He/U ratios can be precisely measured using sophisticated instruments called 'mass spectrometers', three of which are installed at the LGC.</a:t>
            </a:r>
            <a:endParaRPr lang="en-GB" sz="1800" b="0" strike="noStrike" spc="-1">
              <a:solidFill>
                <a:srgbClr val="000000"/>
              </a:solidFill>
              <a:uFill>
                <a:solidFill>
                  <a:srgbClr val="FFFFFF"/>
                </a:solidFill>
              </a:uFill>
              <a:latin typeface="Arial"/>
            </a:endParaRPr>
          </a:p>
        </p:txBody>
      </p:sp>
      <p:sp>
        <p:nvSpPr>
          <p:cNvPr id="577" name="PlaceHolder 5"/>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Pb/U and He/U ratios can be precisely measured using sophisticated instruments called 'mass spectrometers', three of which are installed at the LGC. If you enrol in the 4-year M.Sci. Programme, then you will be required to carry out a research project of your own. If you are interested in geochronology, then you can choose to learn how to operate these machines yourself.</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494"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495" name="CustomShape 3"/>
          <p:cNvSpPr/>
          <p:nvPr/>
        </p:nvSpPr>
        <p:spPr>
          <a:xfrm>
            <a:off x="3970440" y="8829720"/>
            <a:ext cx="3021840" cy="448560"/>
          </a:xfrm>
          <a:prstGeom prst="rect">
            <a:avLst/>
          </a:prstGeom>
          <a:noFill/>
          <a:ln>
            <a:noFill/>
          </a:ln>
        </p:spPr>
        <p:style>
          <a:lnRef idx="0">
            <a:scrgbClr r="0" g="0" b="0"/>
          </a:lnRef>
          <a:fillRef idx="0">
            <a:scrgbClr r="0" g="0" b="0"/>
          </a:fillRef>
          <a:effectRef idx="0">
            <a:scrgbClr r="0" g="0" b="0"/>
          </a:effectRef>
          <a:fontRef idx="minor"/>
        </p:style>
      </p:sp>
      <p:sp>
        <p:nvSpPr>
          <p:cNvPr id="496" name="CustomShape 4"/>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No Earth Sciences Department in the UK (or elsewhere) is made of geologically more interesting building material than UCL. Locked inside the walls of these building are countless of fossils, including dinosaurs.</a:t>
            </a:r>
            <a:endParaRPr lang="en-GB" sz="1800" b="0" strike="noStrike" spc="-1">
              <a:solidFill>
                <a:srgbClr val="000000"/>
              </a:solidFill>
              <a:uFill>
                <a:solidFill>
                  <a:srgbClr val="FFFFFF"/>
                </a:solidFill>
              </a:uFill>
              <a:latin typeface="Arial"/>
            </a:endParaRPr>
          </a:p>
        </p:txBody>
      </p:sp>
      <p:sp>
        <p:nvSpPr>
          <p:cNvPr id="497" name="PlaceHolder 5"/>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No Earth Sciences Department in the UK (or elsewhere) is made of geologically more interesting building material than UCL. Locked inside the walls of these building are countless of fossils, including dinosaurs.</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79"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80"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In addition to the core curriculum shown on slide 15, students of the different degree programmes are also offered many additional modules, tailoring to their specific needs. The Geophysics programme, for example, includes courses taught at the Physics department, as well as advanced courses in Geophysics taught by our own staff. The department has recently hired two young seismologists (Ana Ferreira and Alex Song) who have quickly established a strong research programme in this field at UCL. The following few slides will provide a flavour of this important research field.</a:t>
            </a:r>
            <a:endParaRPr lang="en-GB" sz="1800" b="0" strike="noStrike" spc="-1">
              <a:solidFill>
                <a:srgbClr val="000000"/>
              </a:solidFill>
              <a:uFill>
                <a:solidFill>
                  <a:srgbClr val="FFFFFF"/>
                </a:solidFill>
              </a:uFill>
              <a:latin typeface="Arial"/>
            </a:endParaRPr>
          </a:p>
        </p:txBody>
      </p:sp>
      <p:sp>
        <p:nvSpPr>
          <p:cNvPr id="581"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dirty="0">
                <a:solidFill>
                  <a:srgbClr val="000000"/>
                </a:solidFill>
                <a:uFill>
                  <a:solidFill>
                    <a:srgbClr val="FFFFFF"/>
                  </a:solidFill>
                </a:uFill>
                <a:latin typeface="Times New Roman"/>
                <a:ea typeface="+mn-ea"/>
              </a:rPr>
              <a:t>In addition to the core curriculum shown on slide 16, students of the different degree programmes are also offered many additional modules tailoring to their specific needs. The Geophysics programme, for example, includes courses taught at the Physics department, as well as advanced courses in Geophysics taught by our own staff. The Department is a globally recognised centre of excellence in Geophysics, built on the expertise of Professors Dario </a:t>
            </a:r>
            <a:r>
              <a:rPr lang="en-GB" sz="1200" b="0" strike="noStrike" spc="-1" dirty="0" err="1">
                <a:solidFill>
                  <a:srgbClr val="000000"/>
                </a:solidFill>
                <a:uFill>
                  <a:solidFill>
                    <a:srgbClr val="FFFFFF"/>
                  </a:solidFill>
                </a:uFill>
                <a:latin typeface="Times New Roman"/>
                <a:ea typeface="+mn-ea"/>
              </a:rPr>
              <a:t>Alfe</a:t>
            </a:r>
            <a:r>
              <a:rPr lang="en-GB" sz="1200" b="0" strike="noStrike" spc="-1" dirty="0">
                <a:solidFill>
                  <a:srgbClr val="000000"/>
                </a:solidFill>
                <a:uFill>
                  <a:solidFill>
                    <a:srgbClr val="FFFFFF"/>
                  </a:solidFill>
                </a:uFill>
                <a:latin typeface="Times New Roman"/>
                <a:ea typeface="+mn-ea"/>
              </a:rPr>
              <a:t>, John </a:t>
            </a:r>
            <a:r>
              <a:rPr lang="en-GB" sz="1200" b="0" strike="noStrike" spc="-1" dirty="0" err="1">
                <a:solidFill>
                  <a:srgbClr val="000000"/>
                </a:solidFill>
                <a:uFill>
                  <a:solidFill>
                    <a:srgbClr val="FFFFFF"/>
                  </a:solidFill>
                </a:uFill>
                <a:latin typeface="Times New Roman"/>
                <a:ea typeface="+mn-ea"/>
              </a:rPr>
              <a:t>Brodholt</a:t>
            </a:r>
            <a:r>
              <a:rPr lang="en-GB" sz="1200" b="0" strike="noStrike" spc="-1" dirty="0">
                <a:solidFill>
                  <a:srgbClr val="000000"/>
                </a:solidFill>
                <a:uFill>
                  <a:solidFill>
                    <a:srgbClr val="FFFFFF"/>
                  </a:solidFill>
                </a:uFill>
                <a:latin typeface="Times New Roman"/>
                <a:ea typeface="+mn-ea"/>
              </a:rPr>
              <a:t>, </a:t>
            </a:r>
            <a:r>
              <a:rPr lang="en-GB" sz="1200" b="0" strike="noStrike" spc="-1" dirty="0" err="1">
                <a:solidFill>
                  <a:srgbClr val="000000"/>
                </a:solidFill>
                <a:uFill>
                  <a:solidFill>
                    <a:srgbClr val="FFFFFF"/>
                  </a:solidFill>
                </a:uFill>
                <a:latin typeface="Times New Roman"/>
                <a:ea typeface="+mn-ea"/>
              </a:rPr>
              <a:t>Lidunka</a:t>
            </a:r>
            <a:r>
              <a:rPr lang="en-GB" sz="1200" b="0" strike="noStrike" spc="-1" dirty="0">
                <a:solidFill>
                  <a:srgbClr val="000000"/>
                </a:solidFill>
                <a:uFill>
                  <a:solidFill>
                    <a:srgbClr val="FFFFFF"/>
                  </a:solidFill>
                </a:uFill>
                <a:latin typeface="Times New Roman"/>
                <a:ea typeface="+mn-ea"/>
              </a:rPr>
              <a:t> </a:t>
            </a:r>
            <a:r>
              <a:rPr lang="en-GB" sz="1200" b="0" strike="noStrike" spc="-1" dirty="0" err="1">
                <a:solidFill>
                  <a:srgbClr val="000000"/>
                </a:solidFill>
                <a:uFill>
                  <a:solidFill>
                    <a:srgbClr val="FFFFFF"/>
                  </a:solidFill>
                </a:uFill>
                <a:latin typeface="Times New Roman"/>
                <a:ea typeface="+mn-ea"/>
              </a:rPr>
              <a:t>Vocadlo</a:t>
            </a:r>
            <a:r>
              <a:rPr lang="en-GB" sz="1200" b="0" strike="noStrike" spc="-1" dirty="0">
                <a:solidFill>
                  <a:srgbClr val="000000"/>
                </a:solidFill>
                <a:uFill>
                  <a:solidFill>
                    <a:srgbClr val="FFFFFF"/>
                  </a:solidFill>
                </a:uFill>
                <a:latin typeface="Times New Roman"/>
                <a:ea typeface="+mn-ea"/>
              </a:rPr>
              <a:t> </a:t>
            </a:r>
            <a:r>
              <a:rPr lang="en-GB" sz="1200" b="0" strike="noStrike" spc="-1" dirty="0" smtClean="0">
                <a:solidFill>
                  <a:srgbClr val="000000"/>
                </a:solidFill>
                <a:uFill>
                  <a:solidFill>
                    <a:srgbClr val="FFFFFF"/>
                  </a:solidFill>
                </a:uFill>
                <a:latin typeface="Times New Roman"/>
                <a:ea typeface="+mn-ea"/>
              </a:rPr>
              <a:t>and </a:t>
            </a:r>
            <a:r>
              <a:rPr lang="en-GB" sz="1200" b="0" strike="noStrike" spc="-1" dirty="0" err="1">
                <a:solidFill>
                  <a:srgbClr val="000000"/>
                </a:solidFill>
                <a:uFill>
                  <a:solidFill>
                    <a:srgbClr val="FFFFFF"/>
                  </a:solidFill>
                </a:uFill>
                <a:latin typeface="Times New Roman"/>
                <a:ea typeface="+mn-ea"/>
              </a:rPr>
              <a:t>Drs.</a:t>
            </a:r>
            <a:r>
              <a:rPr lang="en-GB" sz="1200" b="0" strike="noStrike" spc="-1" dirty="0">
                <a:solidFill>
                  <a:srgbClr val="000000"/>
                </a:solidFill>
                <a:uFill>
                  <a:solidFill>
                    <a:srgbClr val="FFFFFF"/>
                  </a:solidFill>
                </a:uFill>
                <a:latin typeface="Times New Roman"/>
                <a:ea typeface="+mn-ea"/>
              </a:rPr>
              <a:t> </a:t>
            </a:r>
            <a:r>
              <a:rPr lang="en-GB" sz="1200" b="0" strike="noStrike" spc="-1" dirty="0" smtClean="0">
                <a:solidFill>
                  <a:srgbClr val="000000"/>
                </a:solidFill>
                <a:uFill>
                  <a:solidFill>
                    <a:srgbClr val="FFFFFF"/>
                  </a:solidFill>
                </a:uFill>
                <a:latin typeface="Times New Roman"/>
                <a:ea typeface="+mn-ea"/>
              </a:rPr>
              <a:t>Maxim </a:t>
            </a:r>
            <a:r>
              <a:rPr lang="en-GB" sz="1200" b="0" strike="noStrike" spc="-1" dirty="0" err="1" smtClean="0">
                <a:solidFill>
                  <a:srgbClr val="000000"/>
                </a:solidFill>
                <a:uFill>
                  <a:solidFill>
                    <a:srgbClr val="FFFFFF"/>
                  </a:solidFill>
                </a:uFill>
                <a:latin typeface="Times New Roman"/>
                <a:ea typeface="+mn-ea"/>
              </a:rPr>
              <a:t>Balmer</a:t>
            </a:r>
            <a:r>
              <a:rPr lang="en-GB" sz="1200" b="0" strike="noStrike" spc="-1" dirty="0" smtClean="0">
                <a:solidFill>
                  <a:srgbClr val="000000"/>
                </a:solidFill>
                <a:uFill>
                  <a:solidFill>
                    <a:srgbClr val="FFFFFF"/>
                  </a:solidFill>
                </a:uFill>
                <a:latin typeface="Times New Roman"/>
                <a:ea typeface="+mn-ea"/>
              </a:rPr>
              <a:t>, Nicholas </a:t>
            </a:r>
            <a:r>
              <a:rPr lang="en-GB" sz="1200" b="0" strike="noStrike" spc="-1" dirty="0" err="1">
                <a:solidFill>
                  <a:srgbClr val="000000"/>
                </a:solidFill>
                <a:uFill>
                  <a:solidFill>
                    <a:srgbClr val="FFFFFF"/>
                  </a:solidFill>
                </a:uFill>
                <a:latin typeface="Times New Roman"/>
                <a:ea typeface="+mn-ea"/>
              </a:rPr>
              <a:t>Brantut</a:t>
            </a:r>
            <a:r>
              <a:rPr lang="en-GB" sz="1200" b="0" strike="noStrike" spc="-1" dirty="0">
                <a:solidFill>
                  <a:srgbClr val="000000"/>
                </a:solidFill>
                <a:uFill>
                  <a:solidFill>
                    <a:srgbClr val="FFFFFF"/>
                  </a:solidFill>
                </a:uFill>
                <a:latin typeface="Times New Roman"/>
                <a:ea typeface="+mn-ea"/>
              </a:rPr>
              <a:t>, Michel </a:t>
            </a:r>
            <a:r>
              <a:rPr lang="en-GB" sz="1200" b="0" strike="noStrike" spc="-1" dirty="0" err="1">
                <a:solidFill>
                  <a:srgbClr val="000000"/>
                </a:solidFill>
                <a:uFill>
                  <a:solidFill>
                    <a:srgbClr val="FFFFFF"/>
                  </a:solidFill>
                </a:uFill>
                <a:latin typeface="Times New Roman"/>
                <a:ea typeface="+mn-ea"/>
              </a:rPr>
              <a:t>Tsamados</a:t>
            </a:r>
            <a:r>
              <a:rPr lang="en-GB" sz="1200" b="0" strike="noStrike" spc="-1" dirty="0">
                <a:solidFill>
                  <a:srgbClr val="000000"/>
                </a:solidFill>
                <a:uFill>
                  <a:solidFill>
                    <a:srgbClr val="FFFFFF"/>
                  </a:solidFill>
                </a:uFill>
                <a:latin typeface="Times New Roman"/>
                <a:ea typeface="+mn-ea"/>
              </a:rPr>
              <a:t>, Ana Ferreira and Alex Song. The latter two people are experts in the field of seismology, which is the subject of the next few slides. The Geophysics Stream director is </a:t>
            </a:r>
            <a:r>
              <a:rPr lang="en-GB" sz="1200" b="0" strike="noStrike" spc="-1" dirty="0" err="1" smtClean="0">
                <a:solidFill>
                  <a:srgbClr val="000000"/>
                </a:solidFill>
                <a:uFill>
                  <a:solidFill>
                    <a:srgbClr val="FFFFFF"/>
                  </a:solidFill>
                </a:uFill>
                <a:latin typeface="Times New Roman"/>
                <a:ea typeface="+mn-ea"/>
              </a:rPr>
              <a:t>Dr.</a:t>
            </a:r>
            <a:r>
              <a:rPr lang="en-GB" sz="1200" b="0" strike="noStrike" spc="-1" dirty="0" smtClean="0">
                <a:solidFill>
                  <a:srgbClr val="000000"/>
                </a:solidFill>
                <a:uFill>
                  <a:solidFill>
                    <a:srgbClr val="FFFFFF"/>
                  </a:solidFill>
                </a:uFill>
                <a:latin typeface="Times New Roman"/>
                <a:ea typeface="+mn-ea"/>
              </a:rPr>
              <a:t> Alex Song (</a:t>
            </a:r>
            <a:r>
              <a:rPr lang="en-GB" sz="1200" b="0" strike="noStrike" spc="-1" dirty="0" err="1" smtClean="0">
                <a:solidFill>
                  <a:srgbClr val="000000"/>
                </a:solidFill>
                <a:uFill>
                  <a:solidFill>
                    <a:srgbClr val="FFFFFF"/>
                  </a:solidFill>
                </a:uFill>
                <a:latin typeface="Times New Roman"/>
                <a:ea typeface="+mn-ea"/>
              </a:rPr>
              <a:t>alex.song@ucl.ac.uk</a:t>
            </a:r>
            <a:r>
              <a:rPr lang="en-GB" sz="1200" b="0" strike="noStrike" spc="-1" dirty="0">
                <a:solidFill>
                  <a:srgbClr val="000000"/>
                </a:solidFill>
                <a:uFill>
                  <a:solidFill>
                    <a:srgbClr val="FFFFFF"/>
                  </a:solidFill>
                </a:uFill>
                <a:latin typeface="Times New Roman"/>
                <a:ea typeface="+mn-ea"/>
              </a:rPr>
              <a:t>).</a:t>
            </a: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83"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84"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Plate tectonics is an effective mechanism whereby the Earth loses heat. The Earth is hot on the inside and cold on the outside. When cold oceanic crust becomes denser than the underlying mantle, it eventually sinks into it, much like custard convects in a saucepan when it is heated from below and cooled from the top. Any continental crust attached to a down going slab of oceanic crust will be dragged along with it until it collides with another tectonic plate. Such collisions build mountain belts such as the Himalayas and Alps. Plate movements may appear to be smooth over the million year time scales shown in this animation, but over human time scales, plates move in short bursts, resulting in earthquakes.</a:t>
            </a:r>
            <a:endParaRPr lang="en-GB" sz="1800" b="0" strike="noStrike" spc="-1">
              <a:solidFill>
                <a:srgbClr val="000000"/>
              </a:solidFill>
              <a:uFill>
                <a:solidFill>
                  <a:srgbClr val="FFFFFF"/>
                </a:solidFill>
              </a:uFill>
              <a:latin typeface="Arial"/>
            </a:endParaRPr>
          </a:p>
        </p:txBody>
      </p:sp>
      <p:sp>
        <p:nvSpPr>
          <p:cNvPr id="585"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Plate tectonics is an effective mechanism whereby the Earth loses heat. The Earth is hot on the inside and cold on the outside. When cold oceanic crust becomes denser than the underlying mantle, it eventually sinks into it, much like custard convects in a saucepan when it is heated from below and cooled from the top. Any continental crust attached to a down going slab of oceanic crust will be dragged along with it until it collides with another tectonic plate. Such collisions build mountain belts such as the Himalayas and Alps. Plate movements may appear to be smooth over the million year time scales shown in this animation, but over human time scales, plates move in short bursts, resulting in earthquakes.</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87"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88"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Earthquakes produce acoustic waves which can be felt across the globe. Tens of thousands of seismometers are deployed around the world and are continuously listening to the seismic 'heartbeat' of the Earth. By logging the arrival times of thousands of significant seismic events in thousands of seismometers, seismologists can reconstruct the 'seismic velocity structure' of the Earth's mantle. Areas characterised by relatively slow seismic velocities characterise cold mantle, whereas high velocity zones characterise relatively hot mantle. Thus, using methods that are in many ways similar to a medical CAT-scan, seismologists, can create a 'tomographic' picture of the mantle, which clearly shows the convection currents inside the Earth</a:t>
            </a:r>
            <a:endParaRPr lang="en-GB" sz="1800" b="0" strike="noStrike" spc="-1">
              <a:solidFill>
                <a:srgbClr val="000000"/>
              </a:solidFill>
              <a:uFill>
                <a:solidFill>
                  <a:srgbClr val="FFFFFF"/>
                </a:solidFill>
              </a:uFill>
              <a:latin typeface="Arial"/>
            </a:endParaRPr>
          </a:p>
        </p:txBody>
      </p:sp>
      <p:sp>
        <p:nvSpPr>
          <p:cNvPr id="589"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Earthquakes produce acoustic waves which can be felt across the globe. Tens of thousands of seismometers are deployed around the world and are continuously listening to the seismic 'heartbeat' of the Earth. By logging the arrival times of thousands of significant seismic events in thousands of seismometers, seismologists can reconstruct the 'seismic velocity structure' of the Earth's mantle. Areas characterised by relatively slow seismic velocities characterise cold mantle, whereas high velocity zones characterise relatively hot mantle. Thus, using methods that are in many ways similar to a medical CAT-scan, seismologists, can create a 'tomographic' picture of the mantle, which clearly shows the convection currents inside the Earth.</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91"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92"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The Geology programme includes studies of the nature of rocks and minerals, their mode of origin and environment of formation; the study of past life and palaeoenvironments; the physics and chemistry of the Earth and major Earth processes such as plate tectonics and mountain building (tectonics).</a:t>
            </a:r>
            <a:endParaRPr lang="en-GB" sz="1800" b="0" strike="noStrike" spc="-1">
              <a:solidFill>
                <a:srgbClr val="000000"/>
              </a:solidFill>
              <a:uFill>
                <a:solidFill>
                  <a:srgbClr val="FFFFFF"/>
                </a:solidFill>
              </a:uFill>
              <a:latin typeface="Arial"/>
            </a:endParaRPr>
          </a:p>
        </p:txBody>
      </p:sp>
      <p:sp>
        <p:nvSpPr>
          <p:cNvPr id="593"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dirty="0">
                <a:solidFill>
                  <a:srgbClr val="000000"/>
                </a:solidFill>
                <a:uFill>
                  <a:solidFill>
                    <a:srgbClr val="FFFFFF"/>
                  </a:solidFill>
                </a:uFill>
                <a:latin typeface="Times New Roman"/>
                <a:ea typeface="+mn-ea"/>
              </a:rPr>
              <a:t>The Geology programme includes studies of the nature of rocks and minerals, their mode of origin and environment of formation; the study of past life and </a:t>
            </a:r>
            <a:r>
              <a:rPr lang="en-GB" sz="1200" b="0" strike="noStrike" spc="-1" dirty="0" err="1">
                <a:solidFill>
                  <a:srgbClr val="000000"/>
                </a:solidFill>
                <a:uFill>
                  <a:solidFill>
                    <a:srgbClr val="FFFFFF"/>
                  </a:solidFill>
                </a:uFill>
                <a:latin typeface="Times New Roman"/>
                <a:ea typeface="+mn-ea"/>
              </a:rPr>
              <a:t>palaeoenvironments</a:t>
            </a:r>
            <a:r>
              <a:rPr lang="en-GB" sz="1200" b="0" strike="noStrike" spc="-1" dirty="0">
                <a:solidFill>
                  <a:srgbClr val="000000"/>
                </a:solidFill>
                <a:uFill>
                  <a:solidFill>
                    <a:srgbClr val="FFFFFF"/>
                  </a:solidFill>
                </a:uFill>
                <a:latin typeface="Times New Roman"/>
                <a:ea typeface="+mn-ea"/>
              </a:rPr>
              <a:t>; the physics and chemistry of the Earth and major Earth processes such as plate tectonics and mountain building (tectonics). These modules are taught by people such as Professors Kevin Pickering, </a:t>
            </a:r>
            <a:r>
              <a:rPr lang="en-GB" sz="1200" b="0" strike="noStrike" spc="-1" dirty="0" err="1">
                <a:solidFill>
                  <a:srgbClr val="000000"/>
                </a:solidFill>
                <a:uFill>
                  <a:solidFill>
                    <a:srgbClr val="FFFFFF"/>
                  </a:solidFill>
                </a:uFill>
                <a:latin typeface="Times New Roman"/>
                <a:ea typeface="+mn-ea"/>
              </a:rPr>
              <a:t>Juergen</a:t>
            </a:r>
            <a:r>
              <a:rPr lang="en-GB" sz="1200" b="0" strike="noStrike" spc="-1" dirty="0">
                <a:solidFill>
                  <a:srgbClr val="000000"/>
                </a:solidFill>
                <a:uFill>
                  <a:solidFill>
                    <a:srgbClr val="FFFFFF"/>
                  </a:solidFill>
                </a:uFill>
                <a:latin typeface="Times New Roman"/>
                <a:ea typeface="+mn-ea"/>
              </a:rPr>
              <a:t> </a:t>
            </a:r>
            <a:r>
              <a:rPr lang="en-GB" sz="1200" b="0" strike="noStrike" spc="-1" dirty="0" err="1">
                <a:solidFill>
                  <a:srgbClr val="000000"/>
                </a:solidFill>
                <a:uFill>
                  <a:solidFill>
                    <a:srgbClr val="FFFFFF"/>
                  </a:solidFill>
                </a:uFill>
                <a:latin typeface="Times New Roman"/>
                <a:ea typeface="+mn-ea"/>
              </a:rPr>
              <a:t>Thurow</a:t>
            </a:r>
            <a:r>
              <a:rPr lang="en-GB" sz="1200" b="0" strike="noStrike" spc="-1" dirty="0">
                <a:solidFill>
                  <a:srgbClr val="000000"/>
                </a:solidFill>
                <a:uFill>
                  <a:solidFill>
                    <a:srgbClr val="FFFFFF"/>
                  </a:solidFill>
                </a:uFill>
                <a:latin typeface="Times New Roman"/>
                <a:ea typeface="+mn-ea"/>
              </a:rPr>
              <a:t>, David Dobson, and Graham Shields and </a:t>
            </a:r>
            <a:r>
              <a:rPr lang="en-GB" sz="1200" b="0" strike="noStrike" spc="-1" dirty="0" err="1">
                <a:solidFill>
                  <a:srgbClr val="000000"/>
                </a:solidFill>
                <a:uFill>
                  <a:solidFill>
                    <a:srgbClr val="FFFFFF"/>
                  </a:solidFill>
                </a:uFill>
                <a:latin typeface="Times New Roman"/>
                <a:ea typeface="+mn-ea"/>
              </a:rPr>
              <a:t>Drs.</a:t>
            </a:r>
            <a:r>
              <a:rPr lang="en-GB" sz="1200" b="0" strike="noStrike" spc="-1" dirty="0">
                <a:solidFill>
                  <a:srgbClr val="000000"/>
                </a:solidFill>
                <a:uFill>
                  <a:solidFill>
                    <a:srgbClr val="FFFFFF"/>
                  </a:solidFill>
                </a:uFill>
                <a:latin typeface="Times New Roman"/>
                <a:ea typeface="+mn-ea"/>
              </a:rPr>
              <a:t> Dominic </a:t>
            </a:r>
            <a:r>
              <a:rPr lang="en-GB" sz="1200" b="0" strike="noStrike" spc="-1" dirty="0" err="1">
                <a:solidFill>
                  <a:srgbClr val="000000"/>
                </a:solidFill>
                <a:uFill>
                  <a:solidFill>
                    <a:srgbClr val="FFFFFF"/>
                  </a:solidFill>
                </a:uFill>
                <a:latin typeface="Times New Roman"/>
                <a:ea typeface="+mn-ea"/>
              </a:rPr>
              <a:t>Papineau</a:t>
            </a:r>
            <a:r>
              <a:rPr lang="en-GB" sz="1200" b="0" strike="noStrike" spc="-1" dirty="0">
                <a:solidFill>
                  <a:srgbClr val="000000"/>
                </a:solidFill>
                <a:uFill>
                  <a:solidFill>
                    <a:srgbClr val="FFFFFF"/>
                  </a:solidFill>
                </a:uFill>
                <a:latin typeface="Times New Roman"/>
                <a:ea typeface="+mn-ea"/>
              </a:rPr>
              <a:t>, Tom Mitchell, Adrian </a:t>
            </a:r>
            <a:r>
              <a:rPr lang="en-GB" sz="1200" b="0" strike="noStrike" spc="-1" dirty="0" smtClean="0">
                <a:solidFill>
                  <a:srgbClr val="000000"/>
                </a:solidFill>
                <a:uFill>
                  <a:solidFill>
                    <a:srgbClr val="FFFFFF"/>
                  </a:solidFill>
                </a:uFill>
                <a:latin typeface="Times New Roman"/>
                <a:ea typeface="+mn-ea"/>
              </a:rPr>
              <a:t>Jones, Matthew Fox, Susan Little </a:t>
            </a:r>
            <a:r>
              <a:rPr lang="en-GB" sz="1200" b="0" strike="noStrike" spc="-1" dirty="0">
                <a:solidFill>
                  <a:srgbClr val="000000"/>
                </a:solidFill>
                <a:uFill>
                  <a:solidFill>
                    <a:srgbClr val="FFFFFF"/>
                  </a:solidFill>
                </a:uFill>
                <a:latin typeface="Times New Roman"/>
                <a:ea typeface="+mn-ea"/>
              </a:rPr>
              <a:t>and Philip </a:t>
            </a:r>
            <a:r>
              <a:rPr lang="en-GB" sz="1200" b="0" strike="noStrike" spc="-1" dirty="0" err="1">
                <a:solidFill>
                  <a:srgbClr val="000000"/>
                </a:solidFill>
                <a:uFill>
                  <a:solidFill>
                    <a:srgbClr val="FFFFFF"/>
                  </a:solidFill>
                </a:uFill>
                <a:latin typeface="Times New Roman"/>
                <a:ea typeface="+mn-ea"/>
              </a:rPr>
              <a:t>Pogge</a:t>
            </a:r>
            <a:r>
              <a:rPr lang="en-GB" sz="1200" b="0" strike="noStrike" spc="-1" dirty="0">
                <a:solidFill>
                  <a:srgbClr val="000000"/>
                </a:solidFill>
                <a:uFill>
                  <a:solidFill>
                    <a:srgbClr val="FFFFFF"/>
                  </a:solidFill>
                </a:uFill>
                <a:latin typeface="Times New Roman"/>
                <a:ea typeface="+mn-ea"/>
              </a:rPr>
              <a:t> von </a:t>
            </a:r>
            <a:r>
              <a:rPr lang="en-GB" sz="1200" b="0" strike="noStrike" spc="-1" dirty="0" err="1">
                <a:solidFill>
                  <a:srgbClr val="000000"/>
                </a:solidFill>
                <a:uFill>
                  <a:solidFill>
                    <a:srgbClr val="FFFFFF"/>
                  </a:solidFill>
                </a:uFill>
                <a:latin typeface="Times New Roman"/>
                <a:ea typeface="+mn-ea"/>
              </a:rPr>
              <a:t>Strandmann</a:t>
            </a:r>
            <a:r>
              <a:rPr lang="en-GB" sz="1200" b="0" strike="noStrike" spc="-1" dirty="0">
                <a:solidFill>
                  <a:srgbClr val="000000"/>
                </a:solidFill>
                <a:uFill>
                  <a:solidFill>
                    <a:srgbClr val="FFFFFF"/>
                  </a:solidFill>
                </a:uFill>
                <a:latin typeface="Times New Roman"/>
                <a:ea typeface="+mn-ea"/>
              </a:rPr>
              <a:t>.</a:t>
            </a: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95"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96"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Geologists combine the latest methods in geochemistry and geophysics with simple but powerful field techniques, which date back to the 19</a:t>
            </a:r>
            <a:r>
              <a:rPr lang="en-GB" sz="1200" b="0" strike="noStrike" spc="-1" baseline="33000">
                <a:solidFill>
                  <a:srgbClr val="000000"/>
                </a:solidFill>
                <a:uFill>
                  <a:solidFill>
                    <a:srgbClr val="FFFFFF"/>
                  </a:solidFill>
                </a:uFill>
                <a:latin typeface="Times New Roman"/>
                <a:ea typeface="Droid Sans Fallback"/>
              </a:rPr>
              <a:t>th</a:t>
            </a:r>
            <a:r>
              <a:rPr lang="en-GB" sz="1200" b="0" strike="noStrike" spc="-1">
                <a:solidFill>
                  <a:srgbClr val="000000"/>
                </a:solidFill>
                <a:uFill>
                  <a:solidFill>
                    <a:srgbClr val="FFFFFF"/>
                  </a:solidFill>
                </a:uFill>
                <a:latin typeface="Times New Roman"/>
                <a:ea typeface="Droid Sans Fallback"/>
              </a:rPr>
              <a:t> century and require nothing more than a hand lens, a geological compass/clinometer, and a hammer. Despite the simplicity of these tools, field geology continues produce major discoveries about our planet. Take, for example, the western United States (Nevada), which is characterised by a very peculiar type of topography, which features north-south trending mountain ranges separated by flat areas. This 'basin and range' topography is the surface expression a most peculiar geological phenomenon.</a:t>
            </a:r>
            <a:endParaRPr lang="en-GB" sz="1800" b="0" strike="noStrike" spc="-1">
              <a:solidFill>
                <a:srgbClr val="000000"/>
              </a:solidFill>
              <a:uFill>
                <a:solidFill>
                  <a:srgbClr val="FFFFFF"/>
                </a:solidFill>
              </a:uFill>
              <a:latin typeface="Arial"/>
            </a:endParaRPr>
          </a:p>
        </p:txBody>
      </p:sp>
      <p:sp>
        <p:nvSpPr>
          <p:cNvPr id="597"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Geologists combine the latest methods in geochemistry and geophysics with simple but powerful field techniques, which date back to the 19th century and require nothing more than a hand lens, a geological compass/clinometer, and a hammer. Despite the simplicity of these tools, field geology continues produce major discoveries about our planet. Take, for example, the western United States (Nevada), which is characterised by a very peculiar type of topography, which features north-south trending mountain ranges separated by flat areas. This 'basin and range' topography is the surface expression a most peculiar geological phenomenon.</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99"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00"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On the left, this slide shows the geologic map of Nevada, which was created by geologists who, over the course of many years, walked all across this vast area, recording the different rock types found within it. They then marked these different groups of rocks (igneous, metamorphic, sedimentary, old, young) in different colours on a topographic map, along with the dip (tilt) of the beds and major faults (fractures) running through them. After all this work, the geologists came to the conclusion that the Basin and Range Province has been affected by more than 100% of east-west extension over the past 25 million years. In other words, the state of Nevada was only half its current size 25 million years ago. Incredible though this might seem, the geologists' conclusion was confirmed by geodetic (GPS) surveys, which indicate that the Basin and Range is indeed getting wider every year.</a:t>
            </a:r>
            <a:endParaRPr lang="en-GB" sz="1800" b="0" strike="noStrike" spc="-1">
              <a:solidFill>
                <a:srgbClr val="000000"/>
              </a:solidFill>
              <a:uFill>
                <a:solidFill>
                  <a:srgbClr val="FFFFFF"/>
                </a:solidFill>
              </a:uFill>
              <a:latin typeface="Arial"/>
            </a:endParaRPr>
          </a:p>
        </p:txBody>
      </p:sp>
      <p:sp>
        <p:nvSpPr>
          <p:cNvPr id="601"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On the left, this slide shows the geologic map of Nevada, which was created by geologists who, over the course of many years, walked all across this vast area, recording the different rock types found within it. They then marked these different groups of rocks (igneous, metamorphic, sedimentary, old, young) in different colours on a topographic map, along with the dip (tilt) of the beds and major faults (fractures) running through them. After all this work, the geologists came to the conclusion that the Basin and Range Province has been affected by more than 100% of east-west extension over the past 25 million years. In other words, the state of Nevada was only half its current size 25 million years ago. Incredible though this might seem, the geologists' conclusion was confirmed by geodetic (GPS) surveys, which indicate that the Basin and Range is indeed getting wider every year.</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03"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04"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The Geology curriculum includes a very significant and rigorous field component during every year of study. The Dorset field trip has already been mentioned before. During their second year of study, Geology students spend several weeks in Scotland to sharpen their mapping skills. Various modules during the later years of study offer further field training in France, Italy, Germany and Spain.</a:t>
            </a:r>
            <a:endParaRPr lang="en-GB" sz="1800" b="0" strike="noStrike" spc="-1">
              <a:solidFill>
                <a:srgbClr val="000000"/>
              </a:solidFill>
              <a:uFill>
                <a:solidFill>
                  <a:srgbClr val="FFFFFF"/>
                </a:solidFill>
              </a:uFill>
              <a:latin typeface="Arial"/>
            </a:endParaRPr>
          </a:p>
        </p:txBody>
      </p:sp>
      <p:sp>
        <p:nvSpPr>
          <p:cNvPr id="605"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The Geology curriculum includes a very significant and rigorous field component during every year of study. The Dorset field trip has already been mentioned before. During their second year of study, Geology students spend several weeks in Scotland to sharpen their mapping skills. Various modules during the later years of study offer further field training in France, Italy, Germany and Spain. These courses are all heavily subsidised by the Department, which completely covers the cost of lodging and local transportation.</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07"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08"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Geology students are required to complete a mapping project during their third year of study, which may be carried out in a field area of their choosing.</a:t>
            </a:r>
            <a:endParaRPr lang="en-GB" sz="1800" b="0" strike="noStrike" spc="-1">
              <a:solidFill>
                <a:srgbClr val="000000"/>
              </a:solidFill>
              <a:uFill>
                <a:solidFill>
                  <a:srgbClr val="FFFFFF"/>
                </a:solidFill>
              </a:uFill>
              <a:latin typeface="Arial"/>
            </a:endParaRPr>
          </a:p>
        </p:txBody>
      </p:sp>
      <p:sp>
        <p:nvSpPr>
          <p:cNvPr id="609"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Geology students are required to complete a mapping project during their third year of study, which may be carried out in a field area of their choosing. Historically this was always done in Scotland but since two years, students are also allowed to choose warmer places such as Spain or Italy.</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11"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12"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Environmental Geoscience is concerned with the interaction between the Earth sciences and human activity, and provides a sound topical background in the environmental aspects of the Earth sciences.</a:t>
            </a:r>
            <a:endParaRPr lang="en-GB" sz="1800" b="0" strike="noStrike" spc="-1">
              <a:solidFill>
                <a:srgbClr val="000000"/>
              </a:solidFill>
              <a:uFill>
                <a:solidFill>
                  <a:srgbClr val="FFFFFF"/>
                </a:solidFill>
              </a:uFill>
              <a:latin typeface="Arial"/>
            </a:endParaRPr>
          </a:p>
        </p:txBody>
      </p:sp>
      <p:sp>
        <p:nvSpPr>
          <p:cNvPr id="613"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dirty="0">
                <a:solidFill>
                  <a:srgbClr val="000000"/>
                </a:solidFill>
                <a:uFill>
                  <a:solidFill>
                    <a:srgbClr val="FFFFFF"/>
                  </a:solidFill>
                </a:uFill>
                <a:latin typeface="Times New Roman"/>
                <a:ea typeface="+mn-ea"/>
              </a:rPr>
              <a:t>Environmental Geoscience is concerned with the interaction between the Earth sciences and human activity, and provides a sound topical background in the environmental aspects of the Earth sciences. Environmental Sciences are another key research strength of the Department, represented by Professors Dan Osborn, Eric </a:t>
            </a:r>
            <a:r>
              <a:rPr lang="en-GB" sz="1200" b="0" strike="noStrike" spc="-1" dirty="0" err="1">
                <a:solidFill>
                  <a:srgbClr val="000000"/>
                </a:solidFill>
                <a:uFill>
                  <a:solidFill>
                    <a:srgbClr val="FFFFFF"/>
                  </a:solidFill>
                </a:uFill>
                <a:latin typeface="Times New Roman"/>
                <a:ea typeface="+mn-ea"/>
              </a:rPr>
              <a:t>Oelkers</a:t>
            </a:r>
            <a:r>
              <a:rPr lang="en-GB" sz="1200" b="0" strike="noStrike" spc="-1" dirty="0">
                <a:solidFill>
                  <a:srgbClr val="000000"/>
                </a:solidFill>
                <a:uFill>
                  <a:solidFill>
                    <a:srgbClr val="FFFFFF"/>
                  </a:solidFill>
                </a:uFill>
                <a:latin typeface="Times New Roman"/>
                <a:ea typeface="+mn-ea"/>
              </a:rPr>
              <a:t>, John </a:t>
            </a:r>
            <a:r>
              <a:rPr lang="en-GB" sz="1200" b="0" strike="noStrike" spc="-1" dirty="0" smtClean="0">
                <a:solidFill>
                  <a:srgbClr val="000000"/>
                </a:solidFill>
                <a:uFill>
                  <a:solidFill>
                    <a:srgbClr val="FFFFFF"/>
                  </a:solidFill>
                </a:uFill>
                <a:latin typeface="Times New Roman"/>
                <a:ea typeface="+mn-ea"/>
              </a:rPr>
              <a:t>McArthur </a:t>
            </a:r>
            <a:r>
              <a:rPr lang="en-GB" sz="1200" b="0" strike="noStrike" spc="-1" dirty="0">
                <a:solidFill>
                  <a:srgbClr val="000000"/>
                </a:solidFill>
                <a:uFill>
                  <a:solidFill>
                    <a:srgbClr val="FFFFFF"/>
                  </a:solidFill>
                </a:uFill>
                <a:latin typeface="Times New Roman"/>
                <a:ea typeface="+mn-ea"/>
              </a:rPr>
              <a:t>and Julienne </a:t>
            </a:r>
            <a:r>
              <a:rPr lang="en-GB" sz="1200" b="0" strike="noStrike" spc="-1" dirty="0" smtClean="0">
                <a:solidFill>
                  <a:srgbClr val="000000"/>
                </a:solidFill>
                <a:uFill>
                  <a:solidFill>
                    <a:srgbClr val="FFFFFF"/>
                  </a:solidFill>
                </a:uFill>
                <a:latin typeface="Times New Roman"/>
                <a:ea typeface="+mn-ea"/>
              </a:rPr>
              <a:t>Stroeve, and </a:t>
            </a:r>
            <a:r>
              <a:rPr lang="en-GB" sz="1200" b="0" strike="noStrike" spc="-1" dirty="0" err="1" smtClean="0">
                <a:solidFill>
                  <a:srgbClr val="000000"/>
                </a:solidFill>
                <a:uFill>
                  <a:solidFill>
                    <a:srgbClr val="FFFFFF"/>
                  </a:solidFill>
                </a:uFill>
                <a:latin typeface="Times New Roman"/>
                <a:ea typeface="+mn-ea"/>
              </a:rPr>
              <a:t>Dr.</a:t>
            </a:r>
            <a:r>
              <a:rPr lang="en-GB" sz="1200" b="0" strike="noStrike" spc="-1" dirty="0" smtClean="0">
                <a:solidFill>
                  <a:srgbClr val="000000"/>
                </a:solidFill>
                <a:uFill>
                  <a:solidFill>
                    <a:srgbClr val="FFFFFF"/>
                  </a:solidFill>
                </a:uFill>
                <a:latin typeface="Times New Roman"/>
                <a:ea typeface="+mn-ea"/>
              </a:rPr>
              <a:t> Michel </a:t>
            </a:r>
            <a:r>
              <a:rPr lang="en-GB" sz="1200" b="0" strike="noStrike" spc="-1" dirty="0" err="1" smtClean="0">
                <a:solidFill>
                  <a:srgbClr val="000000"/>
                </a:solidFill>
                <a:uFill>
                  <a:solidFill>
                    <a:srgbClr val="FFFFFF"/>
                  </a:solidFill>
                </a:uFill>
                <a:latin typeface="Times New Roman"/>
                <a:ea typeface="+mn-ea"/>
              </a:rPr>
              <a:t>Tsamados</a:t>
            </a:r>
            <a:r>
              <a:rPr lang="en-GB" sz="1200" b="0" strike="noStrike" spc="-1" dirty="0" smtClean="0">
                <a:solidFill>
                  <a:srgbClr val="000000"/>
                </a:solidFill>
                <a:uFill>
                  <a:solidFill>
                    <a:srgbClr val="FFFFFF"/>
                  </a:solidFill>
                </a:uFill>
                <a:latin typeface="Times New Roman"/>
                <a:ea typeface="+mn-ea"/>
              </a:rPr>
              <a:t>.</a:t>
            </a: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15"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16"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Thousands of water wells in Bangladesh are contaminated with arsenic, resulting in a major health crisis. The source of the arsenic poisoning was unravelled by Professor John McArthur's research team at UCL.</a:t>
            </a:r>
            <a:endParaRPr lang="en-GB" sz="1800" b="0" strike="noStrike" spc="-1">
              <a:solidFill>
                <a:srgbClr val="000000"/>
              </a:solidFill>
              <a:uFill>
                <a:solidFill>
                  <a:srgbClr val="FFFFFF"/>
                </a:solidFill>
              </a:uFill>
              <a:latin typeface="Arial"/>
            </a:endParaRPr>
          </a:p>
        </p:txBody>
      </p:sp>
      <p:sp>
        <p:nvSpPr>
          <p:cNvPr id="617"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Thousands of water wells in Bangladesh are contaminated with arsenic, resulting in a major health crisis. The source of the arsenic poisoning was unravelled by Professor John McArthur's research team at UCL.</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499"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00" name="CustomShape 3"/>
          <p:cNvSpPr/>
          <p:nvPr/>
        </p:nvSpPr>
        <p:spPr>
          <a:xfrm>
            <a:off x="3970440" y="8829720"/>
            <a:ext cx="3021840" cy="448560"/>
          </a:xfrm>
          <a:prstGeom prst="rect">
            <a:avLst/>
          </a:prstGeom>
          <a:noFill/>
          <a:ln>
            <a:noFill/>
          </a:ln>
        </p:spPr>
        <p:style>
          <a:lnRef idx="0">
            <a:scrgbClr r="0" g="0" b="0"/>
          </a:lnRef>
          <a:fillRef idx="0">
            <a:scrgbClr r="0" g="0" b="0"/>
          </a:fillRef>
          <a:effectRef idx="0">
            <a:scrgbClr r="0" g="0" b="0"/>
          </a:effectRef>
          <a:fontRef idx="minor"/>
        </p:style>
      </p:sp>
      <p:sp>
        <p:nvSpPr>
          <p:cNvPr id="501" name="CustomShape 4"/>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150 million years ago, the Earth looked very different from today. During the late Jurassic, all continents were assembled into one supercontinent called Pangaea.  In the absence of ice caps, sea level was significantly  higher than today. What is now known as England was located considerably further south.</a:t>
            </a:r>
            <a:endParaRPr lang="en-GB" sz="1800" b="0" strike="noStrike" spc="-1">
              <a:solidFill>
                <a:srgbClr val="000000"/>
              </a:solidFill>
              <a:uFill>
                <a:solidFill>
                  <a:srgbClr val="FFFFFF"/>
                </a:solidFill>
              </a:uFill>
              <a:latin typeface="Arial"/>
            </a:endParaRPr>
          </a:p>
        </p:txBody>
      </p:sp>
      <p:sp>
        <p:nvSpPr>
          <p:cNvPr id="502" name="PlaceHolder 5"/>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150 million years ago, the Earth looked very different from today. During the late Jurassic, all continents were assembled into one supercontinent called Pangaea.  In the absence of ice caps, sea level was significantly higher than today. What is now known as England was located considerably further south.</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19"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20"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Arsenic is found in harmlessly low concentrations in the waters of the Ganga and Brahmaputra rivers, which carry billions of tonnes of sediment from the Himalayas to the Bengal lowlands, where they are deposited in fertile marshlands. Ganga and Brahmaputra sediments contain quartz grains which are coated with a thin film of iron oxide ('rust'). Arsenic atoms are adsorbed to these thin coatings and buried in the Ganga and Brahmaputra delta along with large amounts of organic matter. It is the combination of the organic matter, the iron oxides and the arsenic which causes the arsenic poisoning. Micro organisms in the sub-surface require oxygen to digest the organic matter. Once they have used up all the oxygen in the groundwater, these microbes harvest oxygen from the iron-oxide cover of the sand grains. With no iron-oxide left to cling on to, the arsenic is released to the groundwater. Any well drilling into such an aquifer will contain potentially lethal levels of this otherwise entirely natural pollutant.</a:t>
            </a:r>
            <a:endParaRPr lang="en-GB" sz="1800" b="0" strike="noStrike" spc="-1">
              <a:solidFill>
                <a:srgbClr val="000000"/>
              </a:solidFill>
              <a:uFill>
                <a:solidFill>
                  <a:srgbClr val="FFFFFF"/>
                </a:solidFill>
              </a:uFill>
              <a:latin typeface="Arial"/>
            </a:endParaRPr>
          </a:p>
        </p:txBody>
      </p:sp>
      <p:sp>
        <p:nvSpPr>
          <p:cNvPr id="621"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dirty="0">
                <a:solidFill>
                  <a:srgbClr val="000000"/>
                </a:solidFill>
                <a:uFill>
                  <a:solidFill>
                    <a:srgbClr val="FFFFFF"/>
                  </a:solidFill>
                </a:uFill>
                <a:latin typeface="Times New Roman"/>
                <a:ea typeface="+mn-ea"/>
              </a:rPr>
              <a:t>Arsenic is found in harmlessly low concentrations in the waters of the Ganga and Brahmaputra rivers, which carry billions of tonnes of sediment from the Himalayas to the Bengal lowlands, where they are deposited in fertile marshlands. Ganga and Brahmaputra sediments contain quartz grains which are coated with a thin film of iron oxide ('rust'). Arsenic atoms are adsorbed to these thin coatings and buried in the Ganga and Brahmaputra delta along with large amounts of organic matter. It is the combination of the organic matter, the iron oxides and the arsenic which causes the arsenic poisoning. Micro-organisms in the sub-surface require oxygen to digest the organic matter. Once they have used up all the oxygen in the groundwater, these microbes harvest oxygen from the iron-oxide cover of the sand grains. With no iron-oxide left to cling on to, the arsenic is released to the groundwater. Any well drilling into such an aquifer will contain potentially lethal levels of this otherwise entirely natural pollutant</a:t>
            </a:r>
            <a:r>
              <a:rPr lang="en-GB" sz="1200" b="0" strike="noStrike" spc="-1" dirty="0" smtClean="0">
                <a:solidFill>
                  <a:srgbClr val="000000"/>
                </a:solidFill>
                <a:uFill>
                  <a:solidFill>
                    <a:srgbClr val="FFFFFF"/>
                  </a:solidFill>
                </a:uFill>
                <a:latin typeface="Times New Roman"/>
                <a:ea typeface="+mn-ea"/>
              </a:rPr>
              <a:t>.</a:t>
            </a:r>
          </a:p>
          <a:p>
            <a:pPr marL="216000" indent="-216000">
              <a:lnSpc>
                <a:spcPct val="100000"/>
              </a:lnSpc>
            </a:pPr>
            <a:endParaRPr lang="en-GB" sz="1200" b="0" strike="noStrike" spc="-1" dirty="0" smtClean="0">
              <a:solidFill>
                <a:srgbClr val="000000"/>
              </a:solidFill>
              <a:uFill>
                <a:solidFill>
                  <a:srgbClr val="FFFFFF"/>
                </a:solidFill>
              </a:uFill>
              <a:latin typeface="Times New Roman"/>
              <a:ea typeface="+mn-ea"/>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en-GB" sz="2000" b="0" strike="noStrike" spc="-1" dirty="0" smtClean="0">
                <a:solidFill>
                  <a:srgbClr val="000000"/>
                </a:solidFill>
                <a:uFill>
                  <a:solidFill>
                    <a:srgbClr val="FFFFFF"/>
                  </a:solidFill>
                </a:uFill>
                <a:latin typeface="Times New Roman"/>
                <a:ea typeface="+mn-ea"/>
              </a:rPr>
              <a:t>Climate change is another important environmental problem which is intensively studied at UCL's Earth Science department. The Centre of Polar Observation and Modelling (CPOM) is the control centre of the CRYOSAT-2 satellite, which continuously monitors ice thickness in the Arctic and Antarctic. </a:t>
            </a:r>
            <a:r>
              <a:rPr lang="en-GB" sz="3600" b="0" strike="noStrike" spc="-1" dirty="0" smtClean="0">
                <a:solidFill>
                  <a:srgbClr val="000000"/>
                </a:solidFill>
                <a:uFill>
                  <a:solidFill>
                    <a:srgbClr val="FFFFFF"/>
                  </a:solidFill>
                </a:uFill>
                <a:latin typeface="Times New Roman"/>
                <a:ea typeface="+mn-ea"/>
              </a:rPr>
              <a:t>CRYOSAT is the brainchild of our former Head of Department </a:t>
            </a:r>
            <a:r>
              <a:rPr lang="en-GB" sz="3600" b="0" strike="noStrike" spc="-1" dirty="0" err="1" smtClean="0">
                <a:solidFill>
                  <a:srgbClr val="000000"/>
                </a:solidFill>
                <a:uFill>
                  <a:solidFill>
                    <a:srgbClr val="FFFFFF"/>
                  </a:solidFill>
                </a:uFill>
                <a:latin typeface="Times New Roman"/>
                <a:ea typeface="+mn-ea"/>
              </a:rPr>
              <a:t>Prof.</a:t>
            </a:r>
            <a:r>
              <a:rPr lang="en-GB" sz="3600" b="0" strike="noStrike" spc="-1" dirty="0" smtClean="0">
                <a:solidFill>
                  <a:srgbClr val="000000"/>
                </a:solidFill>
                <a:uFill>
                  <a:solidFill>
                    <a:srgbClr val="FFFFFF"/>
                  </a:solidFill>
                </a:uFill>
                <a:latin typeface="Times New Roman"/>
                <a:ea typeface="+mn-ea"/>
              </a:rPr>
              <a:t> Duncan </a:t>
            </a:r>
            <a:r>
              <a:rPr lang="en-GB" sz="3600" b="0" strike="noStrike" spc="-1" dirty="0" err="1" smtClean="0">
                <a:solidFill>
                  <a:srgbClr val="000000"/>
                </a:solidFill>
                <a:uFill>
                  <a:solidFill>
                    <a:srgbClr val="FFFFFF"/>
                  </a:solidFill>
                </a:uFill>
                <a:latin typeface="Times New Roman"/>
                <a:ea typeface="+mn-ea"/>
              </a:rPr>
              <a:t>Wingham</a:t>
            </a:r>
            <a:r>
              <a:rPr lang="en-GB" sz="3600" b="0" strike="noStrike" spc="-1" dirty="0" smtClean="0">
                <a:solidFill>
                  <a:srgbClr val="000000"/>
                </a:solidFill>
                <a:uFill>
                  <a:solidFill>
                    <a:srgbClr val="FFFFFF"/>
                  </a:solidFill>
                </a:uFill>
                <a:latin typeface="Times New Roman"/>
                <a:ea typeface="+mn-ea"/>
              </a:rPr>
              <a:t>. Data produced by the satellite and processed at CPOM have precisely documented the spectacular decline of sea ice thickness in the Arctic over the past few years, which has exceeded even the most pessimistic climate change scenarios.</a:t>
            </a:r>
            <a:endParaRPr lang="en-GB" sz="5400" b="0" strike="noStrike" spc="-1" dirty="0" smtClean="0">
              <a:solidFill>
                <a:srgbClr val="000000"/>
              </a:solidFill>
              <a:uFill>
                <a:solidFill>
                  <a:srgbClr val="FFFFFF"/>
                </a:solidFill>
              </a:uFill>
              <a:latin typeface="+mn-lt"/>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endParaRPr lang="en-GB" sz="3600" b="0" strike="noStrike" spc="-1" dirty="0" smtClean="0">
              <a:solidFill>
                <a:srgbClr val="000000"/>
              </a:solidFill>
              <a:uFill>
                <a:solidFill>
                  <a:srgbClr val="FFFFFF"/>
                </a:solidFill>
              </a:uFill>
              <a:latin typeface="+mn-lt"/>
            </a:endParaRPr>
          </a:p>
          <a:p>
            <a:pPr marL="216000" indent="-216000">
              <a:lnSpc>
                <a:spcPct val="100000"/>
              </a:lnSpc>
            </a:pP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31"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32"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Earth Sciences MSci &amp; BSc degrees are intended as an entry route for high-level professional employment or postgraduate education. This flexible programme allows you to select from the range of options offered across environmental geoscience, geology and geophysics. You may also graduate with a degree in Earth Sciences (Palaeobiology), or in Earth Sciences (Planetary Science), dependent on your chosen courses.</a:t>
            </a:r>
            <a:endParaRPr lang="en-GB" sz="1800" b="0" strike="noStrike" spc="-1">
              <a:solidFill>
                <a:srgbClr val="000000"/>
              </a:solidFill>
              <a:uFill>
                <a:solidFill>
                  <a:srgbClr val="FFFFFF"/>
                </a:solidFill>
              </a:uFill>
              <a:latin typeface="Arial"/>
            </a:endParaRPr>
          </a:p>
        </p:txBody>
      </p:sp>
      <p:sp>
        <p:nvSpPr>
          <p:cNvPr id="633"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Earth Sciences MSci &amp; BSc degrees are intended as an entry route for high-level professional employment or postgraduate education. This flexible programme allows you to select from the range of options offered across environmental geoscience, geology and geophysics. You may also graduate with a degree in Earth Sciences (General), Earth Sciences (Environment &amp; Policy), or Earth Sciences (Palaeobiology), dependent on your chosen courses. The next few slides provide some more information about the latter option.</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39"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40"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Whereas dinosaur fossils are very rare, microfossils are abundant. Profs. Bridget Wade and Paul Bown study the evolution of micro-organisms though geologic time by documenting the fossil content of sedimentary rocks.</a:t>
            </a:r>
            <a:endParaRPr lang="en-GB" sz="1800" b="0" strike="noStrike" spc="-1">
              <a:solidFill>
                <a:srgbClr val="000000"/>
              </a:solidFill>
              <a:uFill>
                <a:solidFill>
                  <a:srgbClr val="FFFFFF"/>
                </a:solidFill>
              </a:uFill>
              <a:latin typeface="Arial"/>
            </a:endParaRPr>
          </a:p>
        </p:txBody>
      </p:sp>
      <p:sp>
        <p:nvSpPr>
          <p:cNvPr id="641"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dirty="0" smtClean="0">
                <a:solidFill>
                  <a:srgbClr val="000000"/>
                </a:solidFill>
                <a:uFill>
                  <a:solidFill>
                    <a:srgbClr val="FFFFFF"/>
                  </a:solidFill>
                </a:uFill>
                <a:latin typeface="Times New Roman"/>
                <a:ea typeface="+mn-ea"/>
              </a:rPr>
              <a:t>The</a:t>
            </a:r>
            <a:r>
              <a:rPr lang="en-GB" sz="1200" b="0" strike="noStrike" spc="-1" baseline="0" dirty="0" smtClean="0">
                <a:solidFill>
                  <a:srgbClr val="000000"/>
                </a:solidFill>
                <a:uFill>
                  <a:solidFill>
                    <a:srgbClr val="FFFFFF"/>
                  </a:solidFill>
                </a:uFill>
                <a:latin typeface="Times New Roman"/>
                <a:ea typeface="+mn-ea"/>
              </a:rPr>
              <a:t> Department hosts four world leading palaeontologists including dinosaur experts </a:t>
            </a:r>
            <a:r>
              <a:rPr lang="en-GB" sz="1200" b="0" strike="noStrike" spc="-1" baseline="0" dirty="0" err="1" smtClean="0">
                <a:solidFill>
                  <a:srgbClr val="000000"/>
                </a:solidFill>
                <a:uFill>
                  <a:solidFill>
                    <a:srgbClr val="FFFFFF"/>
                  </a:solidFill>
                </a:uFill>
                <a:latin typeface="Times New Roman"/>
                <a:ea typeface="+mn-ea"/>
              </a:rPr>
              <a:t>Prof.</a:t>
            </a:r>
            <a:r>
              <a:rPr lang="en-GB" sz="1200" b="0" strike="noStrike" spc="-1" baseline="0" dirty="0" smtClean="0">
                <a:solidFill>
                  <a:srgbClr val="000000"/>
                </a:solidFill>
                <a:uFill>
                  <a:solidFill>
                    <a:srgbClr val="FFFFFF"/>
                  </a:solidFill>
                </a:uFill>
                <a:latin typeface="Times New Roman"/>
                <a:ea typeface="+mn-ea"/>
              </a:rPr>
              <a:t> Paul Upchurch and </a:t>
            </a:r>
            <a:r>
              <a:rPr lang="en-GB" sz="1200" b="0" strike="noStrike" spc="-1" baseline="0" dirty="0" err="1" smtClean="0">
                <a:solidFill>
                  <a:srgbClr val="000000"/>
                </a:solidFill>
                <a:uFill>
                  <a:solidFill>
                    <a:srgbClr val="FFFFFF"/>
                  </a:solidFill>
                </a:uFill>
                <a:latin typeface="Times New Roman"/>
                <a:ea typeface="+mn-ea"/>
              </a:rPr>
              <a:t>Dr.</a:t>
            </a:r>
            <a:r>
              <a:rPr lang="en-GB" sz="1200" b="0" strike="noStrike" spc="-1" baseline="0" dirty="0" smtClean="0">
                <a:solidFill>
                  <a:srgbClr val="000000"/>
                </a:solidFill>
                <a:uFill>
                  <a:solidFill>
                    <a:srgbClr val="FFFFFF"/>
                  </a:solidFill>
                </a:uFill>
                <a:latin typeface="Times New Roman"/>
                <a:ea typeface="+mn-ea"/>
              </a:rPr>
              <a:t> Philip </a:t>
            </a:r>
            <a:r>
              <a:rPr lang="en-GB" sz="1200" b="0" strike="noStrike" spc="-1" baseline="0" dirty="0" err="1" smtClean="0">
                <a:solidFill>
                  <a:srgbClr val="000000"/>
                </a:solidFill>
                <a:uFill>
                  <a:solidFill>
                    <a:srgbClr val="FFFFFF"/>
                  </a:solidFill>
                </a:uFill>
                <a:latin typeface="Times New Roman"/>
                <a:ea typeface="+mn-ea"/>
              </a:rPr>
              <a:t>Mannion</a:t>
            </a:r>
            <a:r>
              <a:rPr lang="en-GB" sz="1200" b="0" strike="noStrike" spc="-1" baseline="0" dirty="0" smtClean="0">
                <a:solidFill>
                  <a:srgbClr val="000000"/>
                </a:solidFill>
                <a:uFill>
                  <a:solidFill>
                    <a:srgbClr val="FFFFFF"/>
                  </a:solidFill>
                </a:uFill>
                <a:latin typeface="Times New Roman"/>
                <a:ea typeface="+mn-ea"/>
              </a:rPr>
              <a:t>, and </a:t>
            </a:r>
            <a:r>
              <a:rPr lang="en-GB" sz="1200" b="0" strike="noStrike" spc="-1" baseline="0" dirty="0" err="1" smtClean="0">
                <a:solidFill>
                  <a:srgbClr val="000000"/>
                </a:solidFill>
                <a:uFill>
                  <a:solidFill>
                    <a:srgbClr val="FFFFFF"/>
                  </a:solidFill>
                </a:uFill>
                <a:latin typeface="Times New Roman"/>
                <a:ea typeface="+mn-ea"/>
              </a:rPr>
              <a:t>micropalaeontologists</a:t>
            </a:r>
            <a:r>
              <a:rPr lang="en-GB" sz="1200" b="0" strike="noStrike" spc="-1" baseline="0" dirty="0" smtClean="0">
                <a:solidFill>
                  <a:srgbClr val="000000"/>
                </a:solidFill>
                <a:uFill>
                  <a:solidFill>
                    <a:srgbClr val="FFFFFF"/>
                  </a:solidFill>
                </a:uFill>
                <a:latin typeface="Times New Roman"/>
                <a:ea typeface="+mn-ea"/>
              </a:rPr>
              <a:t> </a:t>
            </a:r>
            <a:r>
              <a:rPr lang="en-GB" sz="1200" b="0" strike="noStrike" spc="-1" baseline="0" dirty="0" err="1" smtClean="0">
                <a:solidFill>
                  <a:srgbClr val="000000"/>
                </a:solidFill>
                <a:uFill>
                  <a:solidFill>
                    <a:srgbClr val="FFFFFF"/>
                  </a:solidFill>
                </a:uFill>
                <a:latin typeface="Times New Roman"/>
                <a:ea typeface="+mn-ea"/>
              </a:rPr>
              <a:t>Prof.</a:t>
            </a:r>
            <a:r>
              <a:rPr lang="en-GB" sz="1200" b="0" strike="noStrike" spc="-1" baseline="0" dirty="0" smtClean="0">
                <a:solidFill>
                  <a:srgbClr val="000000"/>
                </a:solidFill>
                <a:uFill>
                  <a:solidFill>
                    <a:srgbClr val="FFFFFF"/>
                  </a:solidFill>
                </a:uFill>
                <a:latin typeface="Times New Roman"/>
                <a:ea typeface="+mn-ea"/>
              </a:rPr>
              <a:t> Bridget Wade and Paul </a:t>
            </a:r>
            <a:r>
              <a:rPr lang="en-GB" sz="1200" b="0" strike="noStrike" spc="-1" baseline="0" dirty="0" err="1" smtClean="0">
                <a:solidFill>
                  <a:srgbClr val="000000"/>
                </a:solidFill>
                <a:uFill>
                  <a:solidFill>
                    <a:srgbClr val="FFFFFF"/>
                  </a:solidFill>
                </a:uFill>
                <a:latin typeface="Times New Roman"/>
                <a:ea typeface="+mn-ea"/>
              </a:rPr>
              <a:t>Bown</a:t>
            </a:r>
            <a:r>
              <a:rPr lang="en-GB" sz="1200" b="0" strike="noStrike" spc="-1" baseline="0" dirty="0" smtClean="0">
                <a:solidFill>
                  <a:srgbClr val="000000"/>
                </a:solidFill>
                <a:uFill>
                  <a:solidFill>
                    <a:srgbClr val="FFFFFF"/>
                  </a:solidFill>
                </a:uFill>
                <a:latin typeface="Times New Roman"/>
                <a:ea typeface="+mn-ea"/>
              </a:rPr>
              <a:t>. </a:t>
            </a:r>
          </a:p>
          <a:p>
            <a:pPr marL="216000" indent="-216000">
              <a:lnSpc>
                <a:spcPct val="100000"/>
              </a:lnSpc>
            </a:pPr>
            <a:endParaRPr lang="en-GB" sz="1200" b="0" strike="noStrike" spc="-1" baseline="0" dirty="0" smtClean="0">
              <a:solidFill>
                <a:srgbClr val="000000"/>
              </a:solidFill>
              <a:uFill>
                <a:solidFill>
                  <a:srgbClr val="FFFFFF"/>
                </a:solidFill>
              </a:uFill>
              <a:latin typeface="Times New Roman"/>
              <a:ea typeface="+mn-ea"/>
            </a:endParaRPr>
          </a:p>
          <a:p>
            <a:pPr marL="216000" marR="0" lvl="0" indent="-21600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rgbClr val="000000"/>
                </a:solidFill>
                <a:effectLst/>
                <a:latin typeface="Times New Roman" panose="02020603050405020304" pitchFamily="18" charset="0"/>
                <a:ea typeface="+mn-ea"/>
                <a:cs typeface="+mn-cs"/>
              </a:rPr>
              <a:t>New dinosaur species continue to be discovered in countries like China and Argentina at an increasing rate. Modern imaging technology (CT scans) allow </a:t>
            </a:r>
            <a:r>
              <a:rPr lang="en-GB" sz="1200" kern="1200" dirty="0" err="1" smtClean="0">
                <a:solidFill>
                  <a:srgbClr val="000000"/>
                </a:solidFill>
                <a:effectLst/>
                <a:latin typeface="Times New Roman" panose="02020603050405020304" pitchFamily="18" charset="0"/>
                <a:ea typeface="+mn-ea"/>
                <a:cs typeface="+mn-cs"/>
              </a:rPr>
              <a:t>palaeobiologists</a:t>
            </a:r>
            <a:r>
              <a:rPr lang="en-GB" sz="1200" kern="1200" dirty="0" smtClean="0">
                <a:solidFill>
                  <a:srgbClr val="000000"/>
                </a:solidFill>
                <a:effectLst/>
                <a:latin typeface="Times New Roman" panose="02020603050405020304" pitchFamily="18" charset="0"/>
                <a:ea typeface="+mn-ea"/>
                <a:cs typeface="+mn-cs"/>
              </a:rPr>
              <a:t> to image the inside of dinosaur eggs. Computer models can be used to simulate the forces acting on scanned dinosaur bones allowing, for the first time, to constrain the gait and speed of these long extinct species.</a:t>
            </a:r>
          </a:p>
          <a:p>
            <a:pPr marL="216000" indent="-216000">
              <a:lnSpc>
                <a:spcPct val="100000"/>
              </a:lnSpc>
            </a:pPr>
            <a:endParaRPr lang="en-GB" sz="1200" b="0" strike="noStrike" spc="-1" dirty="0" smtClean="0">
              <a:solidFill>
                <a:srgbClr val="000000"/>
              </a:solidFill>
              <a:uFill>
                <a:solidFill>
                  <a:srgbClr val="FFFFFF"/>
                </a:solidFill>
              </a:uFill>
              <a:latin typeface="Times New Roman"/>
              <a:ea typeface="+mn-ea"/>
            </a:endParaRPr>
          </a:p>
          <a:p>
            <a:pPr marL="216000" indent="-216000">
              <a:lnSpc>
                <a:spcPct val="100000"/>
              </a:lnSpc>
            </a:pPr>
            <a:r>
              <a:rPr lang="en-GB" sz="1200" b="0" strike="noStrike" spc="-1" dirty="0" smtClean="0">
                <a:solidFill>
                  <a:srgbClr val="000000"/>
                </a:solidFill>
                <a:uFill>
                  <a:solidFill>
                    <a:srgbClr val="FFFFFF"/>
                  </a:solidFill>
                </a:uFill>
                <a:latin typeface="Times New Roman"/>
                <a:ea typeface="+mn-ea"/>
              </a:rPr>
              <a:t>Whereas </a:t>
            </a:r>
            <a:r>
              <a:rPr lang="en-GB" sz="1200" b="0" strike="noStrike" spc="-1" dirty="0">
                <a:solidFill>
                  <a:srgbClr val="000000"/>
                </a:solidFill>
                <a:uFill>
                  <a:solidFill>
                    <a:srgbClr val="FFFFFF"/>
                  </a:solidFill>
                </a:uFill>
                <a:latin typeface="Times New Roman"/>
                <a:ea typeface="+mn-ea"/>
              </a:rPr>
              <a:t>dinosaur fossils are very rare, microfossils are abundant. </a:t>
            </a:r>
            <a:r>
              <a:rPr lang="en-GB" sz="1200" b="0" strike="noStrike" spc="-1" dirty="0" smtClean="0">
                <a:solidFill>
                  <a:srgbClr val="000000"/>
                </a:solidFill>
                <a:uFill>
                  <a:solidFill>
                    <a:srgbClr val="FFFFFF"/>
                  </a:solidFill>
                </a:uFill>
                <a:latin typeface="Times New Roman"/>
                <a:ea typeface="+mn-ea"/>
              </a:rPr>
              <a:t>They</a:t>
            </a:r>
            <a:r>
              <a:rPr lang="en-GB" sz="1200" b="0" strike="noStrike" spc="-1" baseline="0" dirty="0" smtClean="0">
                <a:solidFill>
                  <a:srgbClr val="000000"/>
                </a:solidFill>
                <a:uFill>
                  <a:solidFill>
                    <a:srgbClr val="FFFFFF"/>
                  </a:solidFill>
                </a:uFill>
                <a:latin typeface="Times New Roman"/>
                <a:ea typeface="+mn-ea"/>
              </a:rPr>
              <a:t> can be found in most sedimentary rocks and can help put key constraints on the evolution of life </a:t>
            </a:r>
            <a:r>
              <a:rPr lang="en-GB" sz="1200" b="0" strike="noStrike" spc="-1" dirty="0" smtClean="0">
                <a:solidFill>
                  <a:srgbClr val="000000"/>
                </a:solidFill>
                <a:uFill>
                  <a:solidFill>
                    <a:srgbClr val="FFFFFF"/>
                  </a:solidFill>
                </a:uFill>
                <a:latin typeface="Times New Roman"/>
                <a:ea typeface="+mn-ea"/>
              </a:rPr>
              <a:t>though </a:t>
            </a:r>
            <a:r>
              <a:rPr lang="en-GB" sz="1200" b="0" strike="noStrike" spc="-1" dirty="0">
                <a:solidFill>
                  <a:srgbClr val="000000"/>
                </a:solidFill>
                <a:uFill>
                  <a:solidFill>
                    <a:srgbClr val="FFFFFF"/>
                  </a:solidFill>
                </a:uFill>
                <a:latin typeface="Times New Roman"/>
                <a:ea typeface="+mn-ea"/>
              </a:rPr>
              <a:t>geologic </a:t>
            </a:r>
            <a:r>
              <a:rPr lang="en-GB" sz="1200" b="0" strike="noStrike" spc="-1" dirty="0" smtClean="0">
                <a:solidFill>
                  <a:srgbClr val="000000"/>
                </a:solidFill>
                <a:uFill>
                  <a:solidFill>
                    <a:srgbClr val="FFFFFF"/>
                  </a:solidFill>
                </a:uFill>
                <a:latin typeface="Times New Roman"/>
                <a:ea typeface="+mn-ea"/>
              </a:rPr>
              <a:t>time.</a:t>
            </a: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43"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44"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Take, for example, the thick stack of sedimentary rocks exposed in the Grand Canyon, which contain abundant microfossils. The morphologies of these fossils change with time and, hence, elevation within the Grand Canyon, as a result of evolution and natural selection. Once extinct, a fossil never appears in the geologic record again. The biological evolution of micro-fossils forms the basis of a relative time scale which allows sedimentary geologists to date rocks otherwise not amenable to the radiometric techniques discussed before.</a:t>
            </a:r>
            <a:endParaRPr lang="en-GB" sz="1800" b="0" strike="noStrike" spc="-1">
              <a:solidFill>
                <a:srgbClr val="000000"/>
              </a:solidFill>
              <a:uFill>
                <a:solidFill>
                  <a:srgbClr val="FFFFFF"/>
                </a:solidFill>
              </a:uFill>
              <a:latin typeface="Arial"/>
            </a:endParaRPr>
          </a:p>
        </p:txBody>
      </p:sp>
      <p:sp>
        <p:nvSpPr>
          <p:cNvPr id="645"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Take, for example, the thick stack of sedimentary rocks exposed in the Grand Canyon, which contain abundant microfossils. The morphologies of these fossils change with time and, hence, elevation within the Grand Canyon, as a result of evolution and natural selection. Once extinct, a fossil never appears in the geologic record again. The biological evolution of micro-fossils forms the basis of a relative time scale which allows sedimentary geologists to date rocks otherwise not amenable to the radiometric techniques discussed before.</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47"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48"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Our BSc and MSci programmes in Geology, Geophysics and Environmental Geosciences are accredited by the Geological Society. These programmes are periodically inspected by the GS to confirm that they meet certain requirements (e.g., field work, mapping, quantitative skills, software skills). Having an accredited degree makes is much easier to become a Chartered Geologist/Geophysicst/Environmental Geoscientist, which is important if you want to be a freelance consultant, and useful for applying to any other geoscience-related job.</a:t>
            </a:r>
            <a:endParaRPr lang="en-GB" sz="1800" b="0" strike="noStrike" spc="-1">
              <a:solidFill>
                <a:srgbClr val="000000"/>
              </a:solidFill>
              <a:uFill>
                <a:solidFill>
                  <a:srgbClr val="FFFFFF"/>
                </a:solidFill>
              </a:uFill>
              <a:latin typeface="Arial"/>
            </a:endParaRPr>
          </a:p>
        </p:txBody>
      </p:sp>
      <p:sp>
        <p:nvSpPr>
          <p:cNvPr id="649"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Our BSc and MSci programmes in Geology, Geophysics and Environmental Geosciences are accredited by the Geological Society. These programmes are periodically inspected by the GS to confirm that they meet certain requirements (e.g., field work, mapping, quantitative skills, software skills). Having an accredited degree makes is much easier to become a Chartered Geologist/Geophysicst/Environmental Geoscientist, which is important if you want to be a freelance consultant, and useful for applying to any other geoscience-related job.</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51"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52"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During their fourth year at UCL, MSci students are expected to complete an independent research project under the supervision of one of our academic staff. This gives students an opportunity to take part in the cutting edge research done in the department, and gain experience in presenting this work orally and in writing.</a:t>
            </a:r>
            <a:endParaRPr lang="en-GB" sz="1800" b="0" strike="noStrike" spc="-1">
              <a:solidFill>
                <a:srgbClr val="000000"/>
              </a:solidFill>
              <a:uFill>
                <a:solidFill>
                  <a:srgbClr val="FFFFFF"/>
                </a:solidFill>
              </a:uFill>
              <a:latin typeface="Arial"/>
            </a:endParaRPr>
          </a:p>
        </p:txBody>
      </p:sp>
      <p:sp>
        <p:nvSpPr>
          <p:cNvPr id="653"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During their fourth year at UCL, MSci students are expected to complete an independent research project under the supervision of one of our academic staff. This gives students an opportunity to take part in the cutting edge research done in the department, and gain experience in presenting this work orally and in writing.</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55"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56"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The word 'international' is one of several words invented by Jeremy Bentham which have become part of the English language. In the spirit of Bentham's internationalism, the International Programme allows First Class MSci students to spend their third year abroad. Most students go to the United States but a plethora of other institutions are possible as well. This slide shows just a small selection of the partner institutions. Eligibility to continue to the International Programme is assessed in both the first and the second years of study. Students failing to maintain the required standard are transferred to the corresponding normal MSci or BSc programme.</a:t>
            </a:r>
            <a:endParaRPr lang="en-GB" sz="1800" b="0" strike="noStrike" spc="-1">
              <a:solidFill>
                <a:srgbClr val="000000"/>
              </a:solidFill>
              <a:uFill>
                <a:solidFill>
                  <a:srgbClr val="FFFFFF"/>
                </a:solidFill>
              </a:uFill>
              <a:latin typeface="Arial"/>
            </a:endParaRPr>
          </a:p>
        </p:txBody>
      </p:sp>
      <p:sp>
        <p:nvSpPr>
          <p:cNvPr id="657"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dirty="0">
                <a:solidFill>
                  <a:srgbClr val="000000"/>
                </a:solidFill>
                <a:uFill>
                  <a:solidFill>
                    <a:srgbClr val="FFFFFF"/>
                  </a:solidFill>
                </a:uFill>
                <a:latin typeface="Times New Roman"/>
                <a:ea typeface="+mn-ea"/>
              </a:rPr>
              <a:t>The word 'international' is one of several words invented by Jeremy Bentham which have become part of the English language. In the spirit of Bentham's internationalism, the International Programme allows First Class </a:t>
            </a:r>
            <a:r>
              <a:rPr lang="en-GB" sz="1200" b="0" strike="noStrike" spc="-1" dirty="0" err="1">
                <a:solidFill>
                  <a:srgbClr val="000000"/>
                </a:solidFill>
                <a:uFill>
                  <a:solidFill>
                    <a:srgbClr val="FFFFFF"/>
                  </a:solidFill>
                </a:uFill>
                <a:latin typeface="Times New Roman"/>
                <a:ea typeface="+mn-ea"/>
              </a:rPr>
              <a:t>MSci</a:t>
            </a:r>
            <a:r>
              <a:rPr lang="en-GB" sz="1200" b="0" strike="noStrike" spc="-1" dirty="0">
                <a:solidFill>
                  <a:srgbClr val="000000"/>
                </a:solidFill>
                <a:uFill>
                  <a:solidFill>
                    <a:srgbClr val="FFFFFF"/>
                  </a:solidFill>
                </a:uFill>
                <a:latin typeface="Times New Roman"/>
                <a:ea typeface="+mn-ea"/>
              </a:rPr>
              <a:t> students to spend their third year abroad. Most students go to the United States but a plethora of other institutions are possible as well. This slide shows just a small selection of the partner institutions. </a:t>
            </a:r>
            <a:r>
              <a:rPr lang="en-GB" sz="1200" b="0" strike="noStrike" spc="-1" dirty="0" smtClean="0">
                <a:solidFill>
                  <a:srgbClr val="000000"/>
                </a:solidFill>
                <a:uFill>
                  <a:solidFill>
                    <a:srgbClr val="FFFFFF"/>
                  </a:solidFill>
                </a:uFill>
                <a:latin typeface="Times New Roman"/>
                <a:ea typeface="+mn-ea"/>
              </a:rPr>
              <a:t>Eligibility </a:t>
            </a:r>
            <a:r>
              <a:rPr lang="en-GB" sz="1200" b="0" strike="noStrike" spc="-1" dirty="0">
                <a:solidFill>
                  <a:srgbClr val="000000"/>
                </a:solidFill>
                <a:uFill>
                  <a:solidFill>
                    <a:srgbClr val="FFFFFF"/>
                  </a:solidFill>
                </a:uFill>
                <a:latin typeface="Times New Roman"/>
                <a:ea typeface="+mn-ea"/>
              </a:rPr>
              <a:t>to continue to the International Programme is assessed in both the first and the second years of study. Students failing to maintain the required standard are transferred to the corresponding normal </a:t>
            </a:r>
            <a:r>
              <a:rPr lang="en-GB" sz="1200" b="0" strike="noStrike" spc="-1" dirty="0" err="1">
                <a:solidFill>
                  <a:srgbClr val="000000"/>
                </a:solidFill>
                <a:uFill>
                  <a:solidFill>
                    <a:srgbClr val="FFFFFF"/>
                  </a:solidFill>
                </a:uFill>
                <a:latin typeface="Times New Roman"/>
                <a:ea typeface="+mn-ea"/>
              </a:rPr>
              <a:t>MSci</a:t>
            </a:r>
            <a:r>
              <a:rPr lang="en-GB" sz="1200" b="0" strike="noStrike" spc="-1" dirty="0">
                <a:solidFill>
                  <a:srgbClr val="000000"/>
                </a:solidFill>
                <a:uFill>
                  <a:solidFill>
                    <a:srgbClr val="FFFFFF"/>
                  </a:solidFill>
                </a:uFill>
                <a:latin typeface="Times New Roman"/>
                <a:ea typeface="+mn-ea"/>
              </a:rPr>
              <a:t> or BSc programme</a:t>
            </a:r>
            <a:r>
              <a:rPr lang="en-GB" sz="1200" b="0" strike="noStrike" spc="-1" dirty="0" smtClean="0">
                <a:solidFill>
                  <a:srgbClr val="000000"/>
                </a:solidFill>
                <a:uFill>
                  <a:solidFill>
                    <a:srgbClr val="FFFFFF"/>
                  </a:solidFill>
                </a:uFill>
                <a:latin typeface="Times New Roman"/>
                <a:ea typeface="+mn-ea"/>
              </a:rPr>
              <a:t>. </a:t>
            </a:r>
            <a:r>
              <a:rPr lang="en-GB" sz="2000" b="0" strike="noStrike" spc="-1" baseline="0" dirty="0" smtClean="0">
                <a:solidFill>
                  <a:srgbClr val="000000"/>
                </a:solidFill>
                <a:uFill>
                  <a:solidFill>
                    <a:srgbClr val="FFFFFF"/>
                  </a:solidFill>
                </a:uFill>
                <a:latin typeface="Times New Roman"/>
                <a:ea typeface="+mn-ea"/>
              </a:rPr>
              <a:t>The year abroad is not only rewarding personally and academically, but financially as well. During your year abroad your fees at UCL will be reduced, and you will not need to pay tuition fees to the overseas institution. </a:t>
            </a:r>
            <a:r>
              <a:rPr lang="en-GB" sz="2000" b="0" strike="noStrike" spc="-1" dirty="0" smtClean="0">
                <a:solidFill>
                  <a:srgbClr val="000000"/>
                </a:solidFill>
                <a:uFill>
                  <a:solidFill>
                    <a:srgbClr val="FFFFFF"/>
                  </a:solidFill>
                </a:uFill>
                <a:latin typeface="Times New Roman"/>
                <a:ea typeface="+mn-ea"/>
              </a:rPr>
              <a:t>We now </a:t>
            </a:r>
            <a:r>
              <a:rPr lang="en-GB" sz="2000" b="0" strike="noStrike" spc="-1" baseline="0" dirty="0" smtClean="0">
                <a:solidFill>
                  <a:srgbClr val="000000"/>
                </a:solidFill>
                <a:uFill>
                  <a:solidFill>
                    <a:srgbClr val="FFFFFF"/>
                  </a:solidFill>
                </a:uFill>
                <a:latin typeface="Times New Roman"/>
                <a:ea typeface="+mn-ea"/>
              </a:rPr>
              <a:t>allow students from any of our programmes to switch to the </a:t>
            </a:r>
            <a:r>
              <a:rPr lang="en-GB" sz="3600" b="0" strike="noStrike" spc="-1" baseline="0" dirty="0" smtClean="0">
                <a:solidFill>
                  <a:srgbClr val="000000"/>
                </a:solidFill>
                <a:uFill>
                  <a:solidFill>
                    <a:srgbClr val="FFFFFF"/>
                  </a:solidFill>
                </a:uFill>
                <a:latin typeface="Times New Roman"/>
                <a:ea typeface="+mn-ea"/>
              </a:rPr>
              <a:t>International Programme during the first or second year of study. </a:t>
            </a:r>
            <a:r>
              <a:rPr lang="en-GB" sz="2000" b="0" strike="noStrike" spc="-1" baseline="0" dirty="0" smtClean="0">
                <a:solidFill>
                  <a:srgbClr val="000000"/>
                </a:solidFill>
                <a:uFill>
                  <a:solidFill>
                    <a:srgbClr val="FFFFFF"/>
                  </a:solidFill>
                </a:uFill>
                <a:latin typeface="Times New Roman"/>
                <a:ea typeface="+mn-ea"/>
              </a:rPr>
              <a:t>So if you find that you are doing well during your first year, this is an option that you should certainly consider! </a:t>
            </a: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59"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60"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UCL, like most English universities, charges £9,000 tuition per year, in the form  of a government loan which is to be paid off after graduation once the graduate earns enough money to afford it. Additional loans are available to cover other costs such as housing, books and food. Students from low income households are eligible for financial support from the University. Many other sources of financial support are available, as document on the Finance Department's website.</a:t>
            </a:r>
            <a:endParaRPr lang="en-GB" sz="1800" b="0" strike="noStrike" spc="-1">
              <a:solidFill>
                <a:srgbClr val="000000"/>
              </a:solidFill>
              <a:uFill>
                <a:solidFill>
                  <a:srgbClr val="FFFFFF"/>
                </a:solidFill>
              </a:uFill>
              <a:latin typeface="Arial"/>
            </a:endParaRPr>
          </a:p>
        </p:txBody>
      </p:sp>
      <p:sp>
        <p:nvSpPr>
          <p:cNvPr id="661"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dirty="0">
                <a:solidFill>
                  <a:srgbClr val="000000"/>
                </a:solidFill>
                <a:uFill>
                  <a:solidFill>
                    <a:srgbClr val="FFFFFF"/>
                  </a:solidFill>
                </a:uFill>
                <a:latin typeface="Times New Roman"/>
                <a:ea typeface="+mn-ea"/>
              </a:rPr>
              <a:t>UCL, like most English universities, charges £</a:t>
            </a:r>
            <a:r>
              <a:rPr lang="en-GB" sz="1200" b="0" strike="noStrike" spc="-1" dirty="0" smtClean="0">
                <a:solidFill>
                  <a:srgbClr val="000000"/>
                </a:solidFill>
                <a:uFill>
                  <a:solidFill>
                    <a:srgbClr val="FFFFFF"/>
                  </a:solidFill>
                </a:uFill>
                <a:latin typeface="Times New Roman"/>
                <a:ea typeface="+mn-ea"/>
              </a:rPr>
              <a:t>9,250 </a:t>
            </a:r>
            <a:r>
              <a:rPr lang="en-GB" sz="1200" b="0" strike="noStrike" spc="-1" dirty="0">
                <a:solidFill>
                  <a:srgbClr val="000000"/>
                </a:solidFill>
                <a:uFill>
                  <a:solidFill>
                    <a:srgbClr val="FFFFFF"/>
                  </a:solidFill>
                </a:uFill>
                <a:latin typeface="Times New Roman"/>
                <a:ea typeface="+mn-ea"/>
              </a:rPr>
              <a:t>tuition per year, in the form  of a government loan which is to be paid off after graduation once the graduate earns enough money to afford it. Additional loans are available to cover other costs such as housing, books and food. Students from low income households are eligible for financial support from the University. Many other sources of financial support are available, as document on the Finance Department's website.</a:t>
            </a:r>
            <a:endParaRPr lang="en-GB"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63"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64"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UCL offers on-campus housing to all our first year students (provided they apply in time). This housing includes both fully catered and self catered accommodation.</a:t>
            </a:r>
            <a:endParaRPr lang="en-GB" sz="1800" b="0" strike="noStrike" spc="-1">
              <a:solidFill>
                <a:srgbClr val="000000"/>
              </a:solidFill>
              <a:uFill>
                <a:solidFill>
                  <a:srgbClr val="FFFFFF"/>
                </a:solidFill>
              </a:uFill>
              <a:latin typeface="Arial"/>
            </a:endParaRPr>
          </a:p>
        </p:txBody>
      </p:sp>
      <p:sp>
        <p:nvSpPr>
          <p:cNvPr id="665"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UCL offers on-campus housing to all our first year students (provided they apply in time). This housing includes both fully catered and self catered accommodation. Living on-campus is a great way to make friends in other departments. I would recommend it even if you already live in London.</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67"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68"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All UCL residences are either located in Bloomsbury, within walking distance of the campus, or near Underground lines directly connected to UCL.</a:t>
            </a:r>
            <a:endParaRPr lang="en-GB" sz="1800" b="0" strike="noStrike" spc="-1">
              <a:solidFill>
                <a:srgbClr val="000000"/>
              </a:solidFill>
              <a:uFill>
                <a:solidFill>
                  <a:srgbClr val="FFFFFF"/>
                </a:solidFill>
              </a:uFill>
              <a:latin typeface="Arial"/>
            </a:endParaRPr>
          </a:p>
        </p:txBody>
      </p:sp>
      <p:sp>
        <p:nvSpPr>
          <p:cNvPr id="669"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All UCL residences are either located in Bloomsbury, within walking distance of the campus, or near Underground lines directly connected to UCL.</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04"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05"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Climatic conditions were similar to those presently found in places like the Bahamas and Florida. In a shallow sea environment, thick stacks of carbonate rock (limestone) were deposited.</a:t>
            </a:r>
            <a:endParaRPr lang="en-GB" sz="1800" b="0" strike="noStrike" spc="-1">
              <a:solidFill>
                <a:srgbClr val="000000"/>
              </a:solidFill>
              <a:uFill>
                <a:solidFill>
                  <a:srgbClr val="FFFFFF"/>
                </a:solidFill>
              </a:uFill>
              <a:latin typeface="Arial"/>
            </a:endParaRPr>
          </a:p>
        </p:txBody>
      </p:sp>
      <p:sp>
        <p:nvSpPr>
          <p:cNvPr id="506"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Climatic conditions were similar to those presently found in places like the Bahamas and Florida. In a shallow sea environment, thick stacks of carbonate rock (limestone) were deposited.</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71"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72"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After the first year, students generally live off campus, often sharing apartments and houses throughout London. Being a really big city, London has lots of choice in accommodation at any time of the year.</a:t>
            </a:r>
            <a:endParaRPr lang="en-GB" sz="1800" b="0" strike="noStrike" spc="-1">
              <a:solidFill>
                <a:srgbClr val="000000"/>
              </a:solidFill>
              <a:uFill>
                <a:solidFill>
                  <a:srgbClr val="FFFFFF"/>
                </a:solidFill>
              </a:uFill>
              <a:latin typeface="Arial"/>
            </a:endParaRPr>
          </a:p>
        </p:txBody>
      </p:sp>
      <p:sp>
        <p:nvSpPr>
          <p:cNvPr id="673"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After the first year, students generally live off campus, often sharing apartments and houses throughout London. Being a really big city, London has lots of choice in accommodation at any time of the year.</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75"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76"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UCL offers lots of extracurricular activities, in addition to being located in the entertainment capital of the UK (and Europe). Facilities are provided for a wide range of sporting interests. The UCL Sports Grounds (St Albans, Hertfordshire) offer over 90 acres of grounds. The Bloomsbury Fitness Centre, located on the main campus, houses a variety of equipment and fitness classes. 50 different sports clubs are run under the auspices of UCL Union and Somers Town Sports Centre provides indoor facilities. The University features over 250 student clubs and groups, including ethnic and religious organisations and every special interest one can imagine.</a:t>
            </a:r>
            <a:endParaRPr lang="en-GB" sz="1800" b="0" strike="noStrike" spc="-1">
              <a:solidFill>
                <a:srgbClr val="000000"/>
              </a:solidFill>
              <a:uFill>
                <a:solidFill>
                  <a:srgbClr val="FFFFFF"/>
                </a:solidFill>
              </a:uFill>
              <a:latin typeface="Arial"/>
            </a:endParaRPr>
          </a:p>
        </p:txBody>
      </p:sp>
      <p:sp>
        <p:nvSpPr>
          <p:cNvPr id="677"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UCL offers lots of extracurricular activities, in addition to being located in the entertainment capital of the UK (and Europe). Facilities are provided for a wide range of sporting interests. The UCL Sports Grounds (St Albans, Hertfordshire) offer over 90 acres of grounds. The Bloomsbury Fitness Centre, located on the main campus, houses a variety of equipment and fitness classes. 50 different sports clubs are run under the auspices of UCL Union and Somers Town Sports Centre provides indoor facilities. The University features over 250 student clubs and groups, including ethnic and religious organisations and every special interest one can imagine.</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79"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80"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ＭＳ Ｐゴシック"/>
              </a:rPr>
              <a:t>A high proportion of our graduates (30 – 50%) go on to further study (Ph.D., M.Sc. Etc.) The remainder enter a wide variety of careers. The UCL Career Centre (www.ucl.ac.uk/careers) provides career advice and organises frequent job fairs where students can meet potential employers and apply for summer internships. </a:t>
            </a:r>
            <a:endParaRPr lang="en-GB" sz="1800" b="0" strike="noStrike" spc="-1">
              <a:solidFill>
                <a:srgbClr val="000000"/>
              </a:solidFill>
              <a:uFill>
                <a:solidFill>
                  <a:srgbClr val="FFFFFF"/>
                </a:solidFill>
              </a:uFill>
              <a:latin typeface="Arial"/>
            </a:endParaRPr>
          </a:p>
        </p:txBody>
      </p:sp>
      <p:sp>
        <p:nvSpPr>
          <p:cNvPr id="681"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A high proportion of our graduates (30 – 50%) go on to further study (Ph.D., M.Sc. Etc.) The remainder enter a wide variety of careers. The UCL Career Centre (www.ucl.ac.uk/careers) provides career advice and organises frequent job fairs where students can meet potential employers and apply for summer internships.</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83"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84"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One of the many advantages of living and studying in London is the proximity of the university to many potential employers. A large number of geoscience-related companies and organisations are based in London. This slide lists a few of these which have recently offered internships to our students.</a:t>
            </a:r>
            <a:endParaRPr lang="en-GB" sz="1800" b="0" strike="noStrike" spc="-1">
              <a:solidFill>
                <a:srgbClr val="000000"/>
              </a:solidFill>
              <a:uFill>
                <a:solidFill>
                  <a:srgbClr val="FFFFFF"/>
                </a:solidFill>
              </a:uFill>
              <a:latin typeface="Arial"/>
            </a:endParaRPr>
          </a:p>
        </p:txBody>
      </p:sp>
      <p:sp>
        <p:nvSpPr>
          <p:cNvPr id="685" name="PlaceHolder 4"/>
          <p:cNvSpPr>
            <a:spLocks noGrp="1"/>
          </p:cNvSpPr>
          <p:nvPr>
            <p:ph type="body"/>
          </p:nvPr>
        </p:nvSpPr>
        <p:spPr>
          <a:xfrm>
            <a:off x="701640" y="4416480"/>
            <a:ext cx="5581080" cy="4156920"/>
          </a:xfrm>
          <a:prstGeom prst="rect">
            <a:avLst/>
          </a:prstGeom>
        </p:spPr>
        <p:txBody>
          <a:bodyPr lIns="0" tIns="0" rIns="0" bIns="0"/>
          <a:lstStyle/>
          <a:p>
            <a:pPr marL="216000" indent="-215640">
              <a:lnSpc>
                <a:spcPct val="100000"/>
              </a:lnSpc>
            </a:pPr>
            <a:r>
              <a:rPr lang="en-GB" sz="1200" b="0" strike="noStrike" spc="-1">
                <a:solidFill>
                  <a:srgbClr val="000000"/>
                </a:solidFill>
                <a:uFill>
                  <a:solidFill>
                    <a:srgbClr val="FFFFFF"/>
                  </a:solidFill>
                </a:uFill>
                <a:latin typeface="Times New Roman"/>
                <a:ea typeface="+mn-ea"/>
              </a:rPr>
              <a:t>One of the many advantages of living and studying in London is the proximity of the university to many potential employers. A large number of geoscience-related companies and organisations are based in London. This slide lists a few of these which have recently offered internships to our students.</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687"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688" name="PlaceHolder 3"/>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If you have any questions, please do not hesitate to email me at p.vermeesch@ucl.ac.uk</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08"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09"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These carbonate rocks contain lots of fossils (gastropods, bivalves, but also occasional dinosaur bones and footprints), and form an excellent building stone which is quarried on the island of Portland (Dorset).</a:t>
            </a:r>
            <a:endParaRPr lang="en-GB" sz="1800" b="0" strike="noStrike" spc="-1">
              <a:solidFill>
                <a:srgbClr val="000000"/>
              </a:solidFill>
              <a:uFill>
                <a:solidFill>
                  <a:srgbClr val="FFFFFF"/>
                </a:solidFill>
              </a:uFill>
              <a:latin typeface="Arial"/>
            </a:endParaRPr>
          </a:p>
        </p:txBody>
      </p:sp>
      <p:sp>
        <p:nvSpPr>
          <p:cNvPr id="510"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These carbonate rocks contain lots of fossils (gastropods, bivalves, but also occasional dinosaur bones and footprints), and form an excellent building stone which is quarried on the island of Portland (Dorset).</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12"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13"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Portland Stone was used to build UCL, the port authorities building in Liverpool, St Paul's Cathedral and the UN headquarters in New York.</a:t>
            </a:r>
            <a:endParaRPr lang="en-GB" sz="1800" b="0" strike="noStrike" spc="-1">
              <a:solidFill>
                <a:srgbClr val="000000"/>
              </a:solidFill>
              <a:uFill>
                <a:solidFill>
                  <a:srgbClr val="FFFFFF"/>
                </a:solidFill>
              </a:uFill>
              <a:latin typeface="Arial"/>
            </a:endParaRPr>
          </a:p>
        </p:txBody>
      </p:sp>
      <p:sp>
        <p:nvSpPr>
          <p:cNvPr id="514"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Portland Stone was used to build UCL, the port authorities building in Liverpool, St Paul's Cathedral and the UN headquarters in New York.</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16"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17"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Our first year students visit Portland as part of the Dorset-Devon field trip, as part of the Earth Surface Processes course.</a:t>
            </a:r>
            <a:endParaRPr lang="en-GB" sz="1800" b="0" strike="noStrike" spc="-1">
              <a:solidFill>
                <a:srgbClr val="000000"/>
              </a:solidFill>
              <a:uFill>
                <a:solidFill>
                  <a:srgbClr val="FFFFFF"/>
                </a:solidFill>
              </a:uFill>
              <a:latin typeface="Arial"/>
            </a:endParaRPr>
          </a:p>
        </p:txBody>
      </p:sp>
      <p:sp>
        <p:nvSpPr>
          <p:cNvPr id="518" name="PlaceHolder 4"/>
          <p:cNvSpPr>
            <a:spLocks noGrp="1"/>
          </p:cNvSpPr>
          <p:nvPr>
            <p:ph type="body"/>
          </p:nvPr>
        </p:nvSpPr>
        <p:spPr>
          <a:xfrm>
            <a:off x="701640" y="4416480"/>
            <a:ext cx="5581080" cy="4156920"/>
          </a:xfrm>
          <a:prstGeom prst="rect">
            <a:avLst/>
          </a:prstGeom>
        </p:spPr>
        <p:txBody>
          <a:bodyPr lIns="0" tIns="0" rIns="0" bIns="0"/>
          <a:lstStyle/>
          <a:p>
            <a:pPr marL="216000" indent="-216000">
              <a:lnSpc>
                <a:spcPct val="100000"/>
              </a:lnSpc>
            </a:pPr>
            <a:r>
              <a:rPr lang="en-GB" sz="1200" b="0" strike="noStrike" spc="-1">
                <a:solidFill>
                  <a:srgbClr val="000000"/>
                </a:solidFill>
                <a:uFill>
                  <a:solidFill>
                    <a:srgbClr val="FFFFFF"/>
                  </a:solidFill>
                </a:uFill>
                <a:latin typeface="Times New Roman"/>
                <a:ea typeface="+mn-ea"/>
              </a:rPr>
              <a:t>All first year students visit Portland during a field trip to Dorset and Devon, which is part of the Earth Surface Processes course. Field work is an important part of the Earth Sciences curriculum at UCL, as will be discussed in more detail later in this presentation.</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20"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21" name="CustomShape 3"/>
          <p:cNvSpPr/>
          <p:nvPr/>
        </p:nvSpPr>
        <p:spPr>
          <a:xfrm>
            <a:off x="701640" y="4416480"/>
            <a:ext cx="5583960" cy="4276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216000" indent="-213480">
              <a:lnSpc>
                <a:spcPct val="100000"/>
              </a:lnSpc>
            </a:pPr>
            <a:r>
              <a:rPr lang="en-GB" sz="1200" b="0" strike="noStrike" spc="-1">
                <a:solidFill>
                  <a:srgbClr val="000000"/>
                </a:solidFill>
                <a:uFill>
                  <a:solidFill>
                    <a:srgbClr val="FFFFFF"/>
                  </a:solidFill>
                </a:uFill>
                <a:latin typeface="Times New Roman"/>
                <a:ea typeface="Droid Sans Fallback"/>
              </a:rPr>
              <a:t>Next, let us move forward in time from 150 million years ago to the year 1826. At that time, England had just two universities, which restricted access to higher education to men of the Anglican faith and a privileged background. A group of London-based intellectuals under the leadership of Jeremy Bentham found this situation unacceptable. Bentham considered Oxford and Cambridge to be "two public nuisances... storehouses and nurseries of political corruption". He proposed to establish a new university which would accept students from any social or religious background. Bentham was a remarkable person. Far ahead of his time, he advocated:</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separation of church and state</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freedom of expression</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equal rights for women</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right to divorce</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decriminalising of homosexual acts</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abolition of slavery</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abolition of the death penalty</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abolition of physical punishment</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early advocate of animal rights</a:t>
            </a:r>
            <a:endParaRPr lang="en-GB" sz="1800" b="0" strike="noStrike" spc="-1">
              <a:solidFill>
                <a:srgbClr val="000000"/>
              </a:solidFill>
              <a:uFill>
                <a:solidFill>
                  <a:srgbClr val="FFFFFF"/>
                </a:solidFill>
              </a:uFill>
              <a:latin typeface="Arial"/>
            </a:endParaRPr>
          </a:p>
          <a:p>
            <a:pPr marL="214200" indent="-212040">
              <a:lnSpc>
                <a:spcPct val="100000"/>
              </a:lnSpc>
              <a:buClr>
                <a:srgbClr val="000000"/>
              </a:buClr>
              <a:buSzPct val="45000"/>
              <a:buFont typeface="Wingdings" charset="2"/>
              <a:buChar char=""/>
            </a:pPr>
            <a:r>
              <a:rPr lang="en-GB" sz="1200" b="0" strike="noStrike" spc="-1">
                <a:solidFill>
                  <a:srgbClr val="000000"/>
                </a:solidFill>
                <a:uFill>
                  <a:solidFill>
                    <a:srgbClr val="FFFFFF"/>
                  </a:solidFill>
                </a:uFill>
                <a:latin typeface="Times New Roman"/>
                <a:ea typeface="Droid Sans Fallback"/>
              </a:rPr>
              <a:t>general availability of education</a:t>
            </a:r>
            <a:endParaRPr lang="en-GB" sz="1800" b="0" strike="noStrike" spc="-1">
              <a:solidFill>
                <a:srgbClr val="000000"/>
              </a:solidFill>
              <a:uFill>
                <a:solidFill>
                  <a:srgbClr val="FFFFFF"/>
                </a:solidFill>
              </a:uFill>
              <a:latin typeface="Arial"/>
            </a:endParaRPr>
          </a:p>
          <a:p>
            <a:pPr marL="216000" indent="-213480">
              <a:lnSpc>
                <a:spcPct val="100000"/>
              </a:lnSpc>
            </a:pPr>
            <a:r>
              <a:rPr lang="en-GB" sz="1200" b="0" strike="noStrike" spc="-1">
                <a:solidFill>
                  <a:srgbClr val="000000"/>
                </a:solidFill>
                <a:uFill>
                  <a:solidFill>
                    <a:srgbClr val="FFFFFF"/>
                  </a:solidFill>
                </a:uFill>
                <a:latin typeface="Times New Roman"/>
                <a:ea typeface="Droid Sans Fallback"/>
              </a:rPr>
              <a:t>Following his death, and honouring his personal wish, Bentham's body was displayed in the UCL Cloisters as an 'auto-icon'.</a:t>
            </a:r>
            <a:endParaRPr lang="en-GB" sz="1800" b="0" strike="noStrike" spc="-1">
              <a:solidFill>
                <a:srgbClr val="000000"/>
              </a:solidFill>
              <a:uFill>
                <a:solidFill>
                  <a:srgbClr val="FFFFFF"/>
                </a:solidFill>
              </a:uFill>
              <a:latin typeface="Arial"/>
            </a:endParaRPr>
          </a:p>
        </p:txBody>
      </p:sp>
      <p:sp>
        <p:nvSpPr>
          <p:cNvPr id="522" name="PlaceHolder 4"/>
          <p:cNvSpPr>
            <a:spLocks noGrp="1"/>
          </p:cNvSpPr>
          <p:nvPr>
            <p:ph type="body"/>
          </p:nvPr>
        </p:nvSpPr>
        <p:spPr>
          <a:xfrm>
            <a:off x="701640" y="4416480"/>
            <a:ext cx="5581080" cy="4156920"/>
          </a:xfrm>
          <a:prstGeom prst="rect">
            <a:avLst/>
          </a:prstGeom>
        </p:spPr>
        <p:txBody>
          <a:bodyPr lIns="0" tIns="0" rIns="0" bIns="0"/>
          <a:lstStyle/>
          <a:p>
            <a:pPr marL="216000" indent="-215640">
              <a:lnSpc>
                <a:spcPct val="100000"/>
              </a:lnSpc>
            </a:pPr>
            <a:r>
              <a:rPr lang="en-GB" sz="1200" b="0" strike="noStrike" spc="-1">
                <a:solidFill>
                  <a:srgbClr val="000000"/>
                </a:solidFill>
                <a:uFill>
                  <a:solidFill>
                    <a:srgbClr val="FFFFFF"/>
                  </a:solidFill>
                </a:uFill>
                <a:latin typeface="Times New Roman"/>
                <a:ea typeface="+mn-ea"/>
              </a:rPr>
              <a:t>Next, let us move forward in time from 150 million years ago to the year 1826. At that time, England had just two universities, which restricted access to higher education to men of the Anglican faith and a privileged background. A group of London-based intellectuals under the leadership of Jeremy Bentham found this situation unacceptable. Bentham considered Oxford and Cambridge to be "two public nuisances... storehouses and nurseries of political corruption". He proposed to establish a new university which would accept students from any social or religious background. Bentham was a remarkable person. Far ahead of his time, he advocated: </a:t>
            </a:r>
            <a:endParaRPr lang="en-GB" sz="2000" b="0" strike="noStrike" spc="-1">
              <a:solidFill>
                <a:srgbClr val="000000"/>
              </a:solidFill>
              <a:uFill>
                <a:solidFill>
                  <a:srgbClr val="FFFFFF"/>
                </a:solidFill>
              </a:uFill>
              <a:latin typeface="Arial"/>
            </a:endParaRPr>
          </a:p>
          <a:p>
            <a:pPr marL="216000" indent="-215640">
              <a:lnSpc>
                <a:spcPct val="100000"/>
              </a:lnSpc>
            </a:pP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-the separation of church and state</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-freedom of expression</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-equal rights for women</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-the right to divorce</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-the decriminalising of homosexual acts</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-the abolition of slavery</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-the abolition of the death penalty</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-the abolition of physical punishment</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-animal rights</a:t>
            </a: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-the general availability of education</a:t>
            </a:r>
            <a:endParaRPr lang="en-GB" sz="2000" b="0" strike="noStrike" spc="-1">
              <a:solidFill>
                <a:srgbClr val="000000"/>
              </a:solidFill>
              <a:uFill>
                <a:solidFill>
                  <a:srgbClr val="FFFFFF"/>
                </a:solidFill>
              </a:uFill>
              <a:latin typeface="Arial"/>
            </a:endParaRPr>
          </a:p>
          <a:p>
            <a:pPr marL="216000" indent="-215640">
              <a:lnSpc>
                <a:spcPct val="100000"/>
              </a:lnSpc>
            </a:pPr>
            <a:endParaRPr lang="en-GB" sz="2000" b="0" strike="noStrike" spc="-1">
              <a:solidFill>
                <a:srgbClr val="000000"/>
              </a:solidFill>
              <a:uFill>
                <a:solidFill>
                  <a:srgbClr val="FFFFFF"/>
                </a:solidFill>
              </a:uFill>
              <a:latin typeface="Arial"/>
            </a:endParaRPr>
          </a:p>
          <a:p>
            <a:pPr marL="216000" indent="-215640">
              <a:lnSpc>
                <a:spcPct val="100000"/>
              </a:lnSpc>
            </a:pPr>
            <a:r>
              <a:rPr lang="en-GB" sz="1200" b="0" strike="noStrike" spc="-1">
                <a:solidFill>
                  <a:srgbClr val="000000"/>
                </a:solidFill>
                <a:uFill>
                  <a:solidFill>
                    <a:srgbClr val="FFFFFF"/>
                  </a:solidFill>
                </a:uFill>
                <a:latin typeface="Times New Roman"/>
                <a:ea typeface="+mn-ea"/>
              </a:rPr>
              <a:t>Following his death, and honouring his personal wish, Bentham's body was displayed in the UCL Cloisters as an 'auto-icon'.</a:t>
            </a:r>
            <a:endParaRPr lang="en-GB" sz="2000" b="0" strike="noStrike" spc="-1">
              <a:solidFill>
                <a:srgbClr val="000000"/>
              </a:solidFill>
              <a:uFill>
                <a:solidFill>
                  <a:srgbClr val="FFFFFF"/>
                </a:solidFill>
              </a:u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CustomShape 1"/>
          <p:cNvSpPr/>
          <p:nvPr/>
        </p:nvSpPr>
        <p:spPr>
          <a:xfrm>
            <a:off x="3970440" y="8829720"/>
            <a:ext cx="3012480" cy="438840"/>
          </a:xfrm>
          <a:prstGeom prst="rect">
            <a:avLst/>
          </a:prstGeom>
          <a:noFill/>
          <a:ln>
            <a:noFill/>
          </a:ln>
        </p:spPr>
        <p:style>
          <a:lnRef idx="0">
            <a:scrgbClr r="0" g="0" b="0"/>
          </a:lnRef>
          <a:fillRef idx="0">
            <a:scrgbClr r="0" g="0" b="0"/>
          </a:fillRef>
          <a:effectRef idx="0">
            <a:scrgbClr r="0" g="0" b="0"/>
          </a:effectRef>
          <a:fontRef idx="minor"/>
        </p:style>
      </p:sp>
      <p:sp>
        <p:nvSpPr>
          <p:cNvPr id="524" name="CustomShape 2"/>
          <p:cNvSpPr/>
          <p:nvPr/>
        </p:nvSpPr>
        <p:spPr>
          <a:xfrm>
            <a:off x="3970440" y="8829720"/>
            <a:ext cx="3013920" cy="440640"/>
          </a:xfrm>
          <a:prstGeom prst="rect">
            <a:avLst/>
          </a:prstGeom>
          <a:noFill/>
          <a:ln>
            <a:noFill/>
          </a:ln>
        </p:spPr>
        <p:style>
          <a:lnRef idx="0">
            <a:scrgbClr r="0" g="0" b="0"/>
          </a:lnRef>
          <a:fillRef idx="0">
            <a:scrgbClr r="0" g="0" b="0"/>
          </a:fillRef>
          <a:effectRef idx="0">
            <a:scrgbClr r="0" g="0" b="0"/>
          </a:effectRef>
          <a:fontRef idx="minor"/>
        </p:style>
      </p:sp>
      <p:sp>
        <p:nvSpPr>
          <p:cNvPr id="525" name="CustomShape 3"/>
          <p:cNvSpPr/>
          <p:nvPr/>
        </p:nvSpPr>
        <p:spPr>
          <a:xfrm>
            <a:off x="701640" y="4416480"/>
            <a:ext cx="5583960" cy="4160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GB" sz="1200" b="0" strike="noStrike" spc="-1">
                <a:solidFill>
                  <a:srgbClr val="000000"/>
                </a:solidFill>
                <a:uFill>
                  <a:solidFill>
                    <a:srgbClr val="FFFFFF"/>
                  </a:solidFill>
                </a:uFill>
                <a:latin typeface="Times New Roman"/>
                <a:ea typeface="Droid Sans Fallback"/>
              </a:rPr>
              <a:t>This slide lists some notable dates in UCL's eventful history. Two points worth expanding are William Ramsay's Nobel Prize for the discovery of the noble gases (He, Ne, Ar), which continue to be the subject of active research in the Earth Sciences as a means of dating rocks (see further in the presentation). William Bragg's Nobel Prize is also important for Earth Scientists, as he developed X-ray crystallography, which continues to be an indispensable tool for mineralogical and petrological research. If UCL were a country, it would rank joint 12</a:t>
            </a:r>
            <a:r>
              <a:rPr lang="en-GB" sz="1200" b="0" strike="noStrike" spc="-1" baseline="33000">
                <a:solidFill>
                  <a:srgbClr val="000000"/>
                </a:solidFill>
                <a:uFill>
                  <a:solidFill>
                    <a:srgbClr val="FFFFFF"/>
                  </a:solidFill>
                </a:uFill>
                <a:latin typeface="Times New Roman"/>
                <a:ea typeface="Droid Sans Fallback"/>
              </a:rPr>
              <a:t>th</a:t>
            </a:r>
            <a:r>
              <a:rPr lang="en-GB" sz="1200" b="0" strike="noStrike" spc="-1">
                <a:solidFill>
                  <a:srgbClr val="000000"/>
                </a:solidFill>
                <a:uFill>
                  <a:solidFill>
                    <a:srgbClr val="FFFFFF"/>
                  </a:solidFill>
                </a:uFill>
                <a:latin typeface="Times New Roman"/>
                <a:ea typeface="Droid Sans Fallback"/>
              </a:rPr>
              <a:t> with the Netherlands in terms of Nobel Prizes won.</a:t>
            </a:r>
            <a:endParaRPr lang="en-GB" sz="1800" b="0" strike="noStrike" spc="-1">
              <a:solidFill>
                <a:srgbClr val="000000"/>
              </a:solidFill>
              <a:uFill>
                <a:solidFill>
                  <a:srgbClr val="FFFFFF"/>
                </a:solidFill>
              </a:uFill>
              <a:latin typeface="Arial"/>
            </a:endParaRPr>
          </a:p>
        </p:txBody>
      </p:sp>
      <p:sp>
        <p:nvSpPr>
          <p:cNvPr id="526" name="PlaceHolder 4"/>
          <p:cNvSpPr>
            <a:spLocks noGrp="1"/>
          </p:cNvSpPr>
          <p:nvPr>
            <p:ph type="body"/>
          </p:nvPr>
        </p:nvSpPr>
        <p:spPr>
          <a:xfrm>
            <a:off x="701640" y="4416480"/>
            <a:ext cx="5581080" cy="4156920"/>
          </a:xfrm>
          <a:prstGeom prst="rect">
            <a:avLst/>
          </a:prstGeom>
        </p:spPr>
        <p:txBody>
          <a:bodyPr lIns="0" tIns="0" rIns="0" bIns="0"/>
          <a:lstStyle/>
          <a:p>
            <a:r>
              <a:rPr lang="en-GB" sz="1200" b="0" strike="noStrike" spc="-1">
                <a:solidFill>
                  <a:srgbClr val="000000"/>
                </a:solidFill>
                <a:uFill>
                  <a:solidFill>
                    <a:srgbClr val="FFFFFF"/>
                  </a:solidFill>
                </a:uFill>
                <a:latin typeface="Times New Roman"/>
                <a:ea typeface="+mn-ea"/>
              </a:rPr>
              <a:t>This slide lists some notable dates in UCL's eventful history. Two points worth expanding are William Ramsay's Nobel Prize for the discovery of the noble gases (He, Ne, Ar), which continue to be the subject of active research in the Earth Sciences as a means of dating rocks (see further in the presentation). William Bragg's Nobel Prize is also important for Earth Scientists, as he developed X-ray crystallography, which continues to be an indispensable tool for mineralogical and petrological research. If UCL were a country, it would rank 6</a:t>
            </a:r>
            <a:r>
              <a:rPr lang="en-GB" sz="1200" b="0" strike="noStrike" spc="-1" baseline="30000">
                <a:solidFill>
                  <a:srgbClr val="000000"/>
                </a:solidFill>
                <a:uFill>
                  <a:solidFill>
                    <a:srgbClr val="FFFFFF"/>
                  </a:solidFill>
                </a:uFill>
                <a:latin typeface="Times New Roman"/>
                <a:ea typeface="+mn-ea"/>
              </a:rPr>
              <a:t>th</a:t>
            </a:r>
            <a:r>
              <a:rPr lang="en-GB" sz="1200" b="0" strike="noStrike" spc="-1">
                <a:solidFill>
                  <a:srgbClr val="000000"/>
                </a:solidFill>
                <a:uFill>
                  <a:solidFill>
                    <a:srgbClr val="FFFFFF"/>
                  </a:solidFill>
                </a:uFill>
                <a:latin typeface="Times New Roman"/>
                <a:ea typeface="+mn-ea"/>
              </a:rPr>
              <a:t> in terms of Nobel Prizes won.</a:t>
            </a:r>
            <a:endParaRPr lang="en-GB" sz="20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660081" y="6414100"/>
            <a:ext cx="2057400" cy="365125"/>
          </a:xfrm>
        </p:spPr>
        <p:txBody>
          <a:bodyPr/>
          <a:lstStyle>
            <a:lvl1pPr>
              <a:defRPr sz="1400" baseline="0">
                <a:solidFill>
                  <a:schemeClr val="bg1"/>
                </a:solidFill>
              </a:defRPr>
            </a:lvl1pPr>
          </a:lstStyle>
          <a:p>
            <a:fld id="{6F818C0C-368D-C74C-BCB5-F6155F862B0D}"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9" name="PlaceHolder 2"/>
          <p:cNvSpPr>
            <a:spLocks noGrp="1"/>
          </p:cNvSpPr>
          <p:nvPr>
            <p:ph type="body"/>
          </p:nvPr>
        </p:nvSpPr>
        <p:spPr>
          <a:xfrm>
            <a:off x="457200" y="1604520"/>
            <a:ext cx="822924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0" name="PlaceHolder 3"/>
          <p:cNvSpPr>
            <a:spLocks noGrp="1"/>
          </p:cNvSpPr>
          <p:nvPr>
            <p:ph type="body"/>
          </p:nvPr>
        </p:nvSpPr>
        <p:spPr>
          <a:xfrm>
            <a:off x="457200" y="3682080"/>
            <a:ext cx="822924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457200" y="160452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4674240" y="160452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4" name="PlaceHolder 4"/>
          <p:cNvSpPr>
            <a:spLocks noGrp="1"/>
          </p:cNvSpPr>
          <p:nvPr>
            <p:ph type="body"/>
          </p:nvPr>
        </p:nvSpPr>
        <p:spPr>
          <a:xfrm>
            <a:off x="4674240" y="368208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5" name="PlaceHolder 5"/>
          <p:cNvSpPr>
            <a:spLocks noGrp="1"/>
          </p:cNvSpPr>
          <p:nvPr>
            <p:ph type="body"/>
          </p:nvPr>
        </p:nvSpPr>
        <p:spPr>
          <a:xfrm>
            <a:off x="457200" y="368208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37" name="PlaceHolder 2"/>
          <p:cNvSpPr>
            <a:spLocks noGrp="1"/>
          </p:cNvSpPr>
          <p:nvPr>
            <p:ph type="body"/>
          </p:nvPr>
        </p:nvSpPr>
        <p:spPr>
          <a:xfrm>
            <a:off x="457200" y="1604520"/>
            <a:ext cx="8229240" cy="39772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38" name="PlaceHolder 3"/>
          <p:cNvSpPr>
            <a:spLocks noGrp="1"/>
          </p:cNvSpPr>
          <p:nvPr>
            <p:ph type="body"/>
          </p:nvPr>
        </p:nvSpPr>
        <p:spPr>
          <a:xfrm>
            <a:off x="457200" y="1604520"/>
            <a:ext cx="8229240" cy="39772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pic>
        <p:nvPicPr>
          <p:cNvPr id="39" name="Picture 38"/>
          <p:cNvPicPr/>
          <p:nvPr/>
        </p:nvPicPr>
        <p:blipFill>
          <a:blip r:embed="rId2"/>
          <a:stretch/>
        </p:blipFill>
        <p:spPr>
          <a:xfrm>
            <a:off x="2079000" y="1604520"/>
            <a:ext cx="4984920" cy="3977280"/>
          </a:xfrm>
          <a:prstGeom prst="rect">
            <a:avLst/>
          </a:prstGeom>
          <a:ln>
            <a:noFill/>
          </a:ln>
        </p:spPr>
      </p:pic>
      <p:pic>
        <p:nvPicPr>
          <p:cNvPr id="40" name="Picture 39"/>
          <p:cNvPicPr/>
          <p:nvPr/>
        </p:nvPicPr>
        <p:blipFill>
          <a:blip r:embed="rId2"/>
          <a:stretch/>
        </p:blipFill>
        <p:spPr>
          <a:xfrm>
            <a:off x="2079000" y="1604520"/>
            <a:ext cx="4984920" cy="3977280"/>
          </a:xfrm>
          <a:prstGeom prst="rect">
            <a:avLst/>
          </a:prstGeom>
          <a:ln>
            <a:noFill/>
          </a:ln>
        </p:spPr>
      </p:pic>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457200" y="1604520"/>
            <a:ext cx="8229240" cy="39772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457200" y="1604520"/>
            <a:ext cx="4015800" cy="39772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GB" sz="32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17" name="PlaceHolder 2"/>
          <p:cNvSpPr>
            <a:spLocks noGrp="1"/>
          </p:cNvSpPr>
          <p:nvPr>
            <p:ph type="body"/>
          </p:nvPr>
        </p:nvSpPr>
        <p:spPr>
          <a:xfrm>
            <a:off x="457200" y="160452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457200" y="368208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4674240" y="1604520"/>
            <a:ext cx="4015800" cy="39772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1" name="PlaceHolder 2"/>
          <p:cNvSpPr>
            <a:spLocks noGrp="1"/>
          </p:cNvSpPr>
          <p:nvPr>
            <p:ph type="body"/>
          </p:nvPr>
        </p:nvSpPr>
        <p:spPr>
          <a:xfrm>
            <a:off x="457200" y="1604520"/>
            <a:ext cx="4015800" cy="397728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4674240" y="160452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4674240" y="368208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GB" sz="44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457200" y="160452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4674240" y="1604520"/>
            <a:ext cx="401580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7" name="PlaceHolder 4"/>
          <p:cNvSpPr>
            <a:spLocks noGrp="1"/>
          </p:cNvSpPr>
          <p:nvPr>
            <p:ph type="body"/>
          </p:nvPr>
        </p:nvSpPr>
        <p:spPr>
          <a:xfrm>
            <a:off x="457200" y="3682080"/>
            <a:ext cx="8229240" cy="1896840"/>
          </a:xfrm>
          <a:prstGeom prst="rect">
            <a:avLst/>
          </a:prstGeom>
        </p:spPr>
        <p:txBody>
          <a:bodyPr lIns="0" tIns="0" rIns="0" bIns="0"/>
          <a:lstStyle/>
          <a:p>
            <a:endParaRPr lang="en-GB" sz="32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2"/>
          <p:cNvSpPr/>
          <p:nvPr/>
        </p:nvSpPr>
        <p:spPr>
          <a:xfrm>
            <a:off x="0" y="6328445"/>
            <a:ext cx="9144000" cy="529560"/>
          </a:xfrm>
          <a:prstGeom prst="rect">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txBody>
          <a:bodyPr/>
          <a:lstStyle/>
          <a:p>
            <a:endParaRPr lang="en-US" dirty="0"/>
          </a:p>
        </p:txBody>
      </p:sp>
      <p:sp>
        <p:nvSpPr>
          <p:cNvPr id="7" name="CustomShape 1"/>
          <p:cNvSpPr/>
          <p:nvPr/>
        </p:nvSpPr>
        <p:spPr>
          <a:xfrm>
            <a:off x="0" y="0"/>
            <a:ext cx="9144000" cy="475560"/>
          </a:xfrm>
          <a:prstGeom prst="rect">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2" name="CustomShape 3"/>
          <p:cNvSpPr/>
          <p:nvPr/>
        </p:nvSpPr>
        <p:spPr>
          <a:xfrm>
            <a:off x="8640720" y="6453360"/>
            <a:ext cx="429120" cy="30672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n-GB" sz="1400" b="0" strike="noStrike" spc="-1" dirty="0">
                <a:solidFill>
                  <a:srgbClr val="FFFFFF"/>
                </a:solidFill>
                <a:uFill>
                  <a:solidFill>
                    <a:srgbClr val="FFFFFF"/>
                  </a:solidFill>
                </a:uFill>
                <a:latin typeface="Arial"/>
                <a:ea typeface="DejaVu Sans"/>
              </a:rPr>
              <a:t>/</a:t>
            </a:r>
            <a:r>
              <a:rPr lang="en-GB" sz="1400" b="0" strike="noStrike" spc="-1" dirty="0" smtClean="0">
                <a:solidFill>
                  <a:srgbClr val="FFFFFF"/>
                </a:solidFill>
                <a:uFill>
                  <a:solidFill>
                    <a:srgbClr val="FFFFFF"/>
                  </a:solidFill>
                </a:uFill>
                <a:latin typeface="Arial"/>
                <a:ea typeface="DejaVu Sans"/>
              </a:rPr>
              <a:t>44</a:t>
            </a:r>
            <a:endParaRPr lang="en-GB" sz="1800" b="0" strike="noStrike" spc="-1" dirty="0">
              <a:solidFill>
                <a:srgbClr val="000000"/>
              </a:solidFill>
              <a:uFill>
                <a:solidFill>
                  <a:srgbClr val="FFFFFF"/>
                </a:solidFill>
              </a:uFill>
              <a:latin typeface="Arial"/>
            </a:endParaRPr>
          </a:p>
        </p:txBody>
      </p:sp>
      <p:pic>
        <p:nvPicPr>
          <p:cNvPr id="3" name="Picture 7"/>
          <p:cNvPicPr/>
          <p:nvPr/>
        </p:nvPicPr>
        <p:blipFill>
          <a:blip r:embed="rId14"/>
          <a:srcRect l="19932" t="20162" r="4996" b="1213"/>
          <a:stretch/>
        </p:blipFill>
        <p:spPr>
          <a:xfrm>
            <a:off x="0" y="-9360"/>
            <a:ext cx="1583640" cy="489960"/>
          </a:xfrm>
          <a:prstGeom prst="rect">
            <a:avLst/>
          </a:prstGeom>
          <a:ln>
            <a:noFill/>
          </a:ln>
        </p:spPr>
      </p:pic>
      <p:sp>
        <p:nvSpPr>
          <p:cNvPr id="4" name="CustomShape 4"/>
          <p:cNvSpPr/>
          <p:nvPr/>
        </p:nvSpPr>
        <p:spPr>
          <a:xfrm>
            <a:off x="0" y="6383160"/>
            <a:ext cx="8566920" cy="336240"/>
          </a:xfrm>
          <a:prstGeom prst="rect">
            <a:avLst/>
          </a:prstGeom>
          <a:noFill/>
          <a:ln>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n-GB" sz="1600" b="0" strike="noStrike" spc="-1">
                <a:solidFill>
                  <a:srgbClr val="FFFFFF"/>
                </a:solidFill>
                <a:uFill>
                  <a:solidFill>
                    <a:srgbClr val="FFFFFF"/>
                  </a:solidFill>
                </a:uFill>
                <a:latin typeface="Arial"/>
                <a:ea typeface="DejaVu Sans"/>
              </a:rPr>
              <a:t>history – the department – research – teaching – student life – careers</a:t>
            </a:r>
            <a:endParaRPr lang="en-GB" sz="1800" b="0" strike="noStrike" spc="-1">
              <a:solidFill>
                <a:srgbClr val="000000"/>
              </a:solidFill>
              <a:uFill>
                <a:solidFill>
                  <a:srgbClr val="FFFFFF"/>
                </a:solidFill>
              </a:uFill>
              <a:latin typeface="Arial"/>
            </a:endParaRPr>
          </a:p>
        </p:txBody>
      </p:sp>
      <p:sp>
        <p:nvSpPr>
          <p:cNvPr id="10" name="Slide Number Placeholder 9"/>
          <p:cNvSpPr>
            <a:spLocks noGrp="1"/>
          </p:cNvSpPr>
          <p:nvPr>
            <p:ph type="sldNum" sz="quarter" idx="4"/>
          </p:nvPr>
        </p:nvSpPr>
        <p:spPr>
          <a:xfrm>
            <a:off x="6660081" y="6433350"/>
            <a:ext cx="2057400" cy="365125"/>
          </a:xfrm>
          <a:prstGeom prst="rect">
            <a:avLst/>
          </a:prstGeom>
        </p:spPr>
        <p:txBody>
          <a:bodyPr vert="horz" lIns="91440" tIns="45720" rIns="91440" bIns="45720" rtlCol="0" anchor="ctr"/>
          <a:lstStyle>
            <a:lvl1pPr algn="r">
              <a:defRPr sz="1200" baseline="0">
                <a:solidFill>
                  <a:schemeClr val="bg1"/>
                </a:solidFill>
              </a:defRPr>
            </a:lvl1pPr>
          </a:lstStyle>
          <a:p>
            <a:fld id="{6F818C0C-368D-C74C-BCB5-F6155F862B0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jpe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61.jpe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tiff"/><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9" Type="http://schemas.openxmlformats.org/officeDocument/2006/relationships/image" Target="../media/image96.jpeg"/><Relationship Id="rId20" Type="http://schemas.openxmlformats.org/officeDocument/2006/relationships/image" Target="../media/image107.jpeg"/><Relationship Id="rId21" Type="http://schemas.openxmlformats.org/officeDocument/2006/relationships/image" Target="../media/image108.png"/><Relationship Id="rId22" Type="http://schemas.openxmlformats.org/officeDocument/2006/relationships/image" Target="../media/image109.jpeg"/><Relationship Id="rId23" Type="http://schemas.openxmlformats.org/officeDocument/2006/relationships/image" Target="../media/image110.jpeg"/><Relationship Id="rId10" Type="http://schemas.openxmlformats.org/officeDocument/2006/relationships/image" Target="../media/image97.png"/><Relationship Id="rId11" Type="http://schemas.openxmlformats.org/officeDocument/2006/relationships/image" Target="../media/image98.png"/><Relationship Id="rId12" Type="http://schemas.openxmlformats.org/officeDocument/2006/relationships/image" Target="../media/image99.png"/><Relationship Id="rId13" Type="http://schemas.openxmlformats.org/officeDocument/2006/relationships/image" Target="../media/image100.jpeg"/><Relationship Id="rId14" Type="http://schemas.openxmlformats.org/officeDocument/2006/relationships/image" Target="../media/image101.jpeg"/><Relationship Id="rId15" Type="http://schemas.openxmlformats.org/officeDocument/2006/relationships/image" Target="../media/image102.jpeg"/><Relationship Id="rId16" Type="http://schemas.openxmlformats.org/officeDocument/2006/relationships/image" Target="../media/image103.jpeg"/><Relationship Id="rId17" Type="http://schemas.openxmlformats.org/officeDocument/2006/relationships/image" Target="../media/image104.png"/><Relationship Id="rId18" Type="http://schemas.openxmlformats.org/officeDocument/2006/relationships/image" Target="../media/image105.png"/><Relationship Id="rId19"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0.png"/><Relationship Id="rId4" Type="http://schemas.openxmlformats.org/officeDocument/2006/relationships/image" Target="../media/image91.jpeg"/><Relationship Id="rId5" Type="http://schemas.openxmlformats.org/officeDocument/2006/relationships/image" Target="../media/image92.jpeg"/><Relationship Id="rId6" Type="http://schemas.openxmlformats.org/officeDocument/2006/relationships/image" Target="../media/image93.jpeg"/><Relationship Id="rId7" Type="http://schemas.openxmlformats.org/officeDocument/2006/relationships/image" Target="../media/image94.jpeg"/><Relationship Id="rId8" Type="http://schemas.openxmlformats.org/officeDocument/2006/relationships/image" Target="../media/image95.jpeg"/></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0" Type="http://schemas.openxmlformats.org/officeDocument/2006/relationships/image" Target="../media/image118.png"/><Relationship Id="rId11" Type="http://schemas.openxmlformats.org/officeDocument/2006/relationships/image" Target="../media/image119.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47" name="CustomShape 2"/>
          <p:cNvSpPr/>
          <p:nvPr/>
        </p:nvSpPr>
        <p:spPr>
          <a:xfrm>
            <a:off x="2886120" y="1628640"/>
            <a:ext cx="3440880" cy="106776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gn="ctr">
              <a:lnSpc>
                <a:spcPct val="100000"/>
              </a:lnSpc>
            </a:pPr>
            <a:r>
              <a:rPr lang="en-GB" sz="3200" b="0" strike="noStrike" spc="-1">
                <a:solidFill>
                  <a:srgbClr val="000000"/>
                </a:solidFill>
                <a:uFill>
                  <a:solidFill>
                    <a:srgbClr val="FFFFFF"/>
                  </a:solidFill>
                </a:uFill>
                <a:latin typeface="FreeSerif"/>
                <a:ea typeface="DejaVu Sans"/>
              </a:rPr>
              <a:t>UCL Earth Sciences</a:t>
            </a:r>
            <a:endParaRPr lang="en-GB" sz="1800" b="0" strike="noStrike" spc="-1">
              <a:solidFill>
                <a:srgbClr val="000000"/>
              </a:solidFill>
              <a:uFill>
                <a:solidFill>
                  <a:srgbClr val="FFFFFF"/>
                </a:solidFill>
              </a:uFill>
              <a:latin typeface="Arial"/>
            </a:endParaRPr>
          </a:p>
          <a:p>
            <a:pPr algn="ctr">
              <a:lnSpc>
                <a:spcPct val="100000"/>
              </a:lnSpc>
            </a:pPr>
            <a:r>
              <a:rPr lang="en-GB" sz="3200" b="0" strike="noStrike" spc="-1">
                <a:solidFill>
                  <a:srgbClr val="000000"/>
                </a:solidFill>
                <a:uFill>
                  <a:solidFill>
                    <a:srgbClr val="FFFFFF"/>
                  </a:solidFill>
                </a:uFill>
                <a:latin typeface="FreeSerif"/>
                <a:ea typeface="DejaVu Sans"/>
              </a:rPr>
              <a:t>UCAS Open Day</a:t>
            </a:r>
            <a:endParaRPr lang="en-GB" sz="1800" b="0" strike="noStrike" spc="-1">
              <a:solidFill>
                <a:srgbClr val="000000"/>
              </a:solidFill>
              <a:uFill>
                <a:solidFill>
                  <a:srgbClr val="FFFFFF"/>
                </a:solidFill>
              </a:uFill>
              <a:latin typeface="Arial"/>
            </a:endParaRPr>
          </a:p>
        </p:txBody>
      </p:sp>
      <p:sp>
        <p:nvSpPr>
          <p:cNvPr id="48" name="CustomShape 3"/>
          <p:cNvSpPr/>
          <p:nvPr/>
        </p:nvSpPr>
        <p:spPr>
          <a:xfrm>
            <a:off x="3154320" y="3608280"/>
            <a:ext cx="2777400" cy="45936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gn="ctr">
              <a:lnSpc>
                <a:spcPct val="100000"/>
              </a:lnSpc>
            </a:pPr>
            <a:r>
              <a:rPr lang="en-GB" sz="2400" b="0" strike="noStrike" spc="-1">
                <a:solidFill>
                  <a:srgbClr val="000000"/>
                </a:solidFill>
                <a:uFill>
                  <a:solidFill>
                    <a:srgbClr val="FFFFFF"/>
                  </a:solidFill>
                </a:uFill>
                <a:latin typeface="FreeSerif"/>
                <a:ea typeface="DejaVu Sans"/>
              </a:rPr>
              <a:t>Dr. Pieter Vermeesch</a:t>
            </a:r>
            <a:endParaRPr lang="en-GB" sz="1800" b="0" strike="noStrike" spc="-1">
              <a:solidFill>
                <a:srgbClr val="000000"/>
              </a:solidFill>
              <a:uFill>
                <a:solidFill>
                  <a:srgbClr val="FFFFFF"/>
                </a:solidFill>
              </a:uFill>
              <a:latin typeface="Arial"/>
            </a:endParaRPr>
          </a:p>
        </p:txBody>
      </p:sp>
      <p:sp>
        <p:nvSpPr>
          <p:cNvPr id="49" name="CustomShape 4"/>
          <p:cNvSpPr/>
          <p:nvPr/>
        </p:nvSpPr>
        <p:spPr>
          <a:xfrm>
            <a:off x="2975040" y="4365720"/>
            <a:ext cx="3060000" cy="916560"/>
          </a:xfrm>
          <a:prstGeom prst="rect">
            <a:avLst/>
          </a:prstGeom>
          <a:noFill/>
          <a:ln>
            <a:noFill/>
          </a:ln>
        </p:spPr>
        <p:style>
          <a:lnRef idx="0">
            <a:scrgbClr r="0" g="0" b="0"/>
          </a:lnRef>
          <a:fillRef idx="0">
            <a:scrgbClr r="0" g="0" b="0"/>
          </a:fillRef>
          <a:effectRef idx="0">
            <a:scrgbClr r="0" g="0" b="0"/>
          </a:effectRef>
          <a:fontRef idx="minor"/>
        </p:style>
        <p:txBody>
          <a:bodyPr wrap="none" lIns="90000" tIns="46800" rIns="90000" bIns="46800"/>
          <a:lstStyle/>
          <a:p>
            <a:pPr algn="ctr">
              <a:lnSpc>
                <a:spcPct val="100000"/>
              </a:lnSpc>
            </a:pPr>
            <a:r>
              <a:rPr lang="en-GB" sz="1800" b="0" strike="noStrike" spc="-1">
                <a:solidFill>
                  <a:srgbClr val="000000"/>
                </a:solidFill>
                <a:uFill>
                  <a:solidFill>
                    <a:srgbClr val="FFFFFF"/>
                  </a:solidFill>
                </a:uFill>
                <a:latin typeface="FreeSerif"/>
                <a:ea typeface="DejaVu Sans"/>
              </a:rPr>
              <a:t>Admissions Tutor</a:t>
            </a:r>
            <a:endParaRPr lang="en-GB" sz="1800" b="0" strike="noStrike" spc="-1">
              <a:solidFill>
                <a:srgbClr val="000000"/>
              </a:solidFill>
              <a:uFill>
                <a:solidFill>
                  <a:srgbClr val="FFFFFF"/>
                </a:solidFill>
              </a:uFill>
              <a:latin typeface="Arial"/>
            </a:endParaRPr>
          </a:p>
          <a:p>
            <a:pPr algn="ctr">
              <a:lnSpc>
                <a:spcPct val="100000"/>
              </a:lnSpc>
            </a:pP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Courier New"/>
                <a:ea typeface="DejaVu Sans"/>
              </a:rPr>
              <a:t>p.vermeesch@ucl.ac.uk</a:t>
            </a:r>
            <a:endParaRPr lang="en-GB" sz="18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1</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105" name="CustomShape 2"/>
          <p:cNvSpPr/>
          <p:nvPr/>
        </p:nvSpPr>
        <p:spPr>
          <a:xfrm>
            <a:off x="2449440" y="1000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Famous alumni</a:t>
            </a:r>
            <a:endParaRPr lang="en-GB" sz="1800" b="0" strike="noStrike" spc="-1">
              <a:solidFill>
                <a:srgbClr val="000000"/>
              </a:solidFill>
              <a:uFill>
                <a:solidFill>
                  <a:srgbClr val="FFFFFF"/>
                </a:solidFill>
              </a:uFill>
              <a:latin typeface="Arial"/>
            </a:endParaRPr>
          </a:p>
        </p:txBody>
      </p:sp>
      <p:pic>
        <p:nvPicPr>
          <p:cNvPr id="106" name="Picture 3"/>
          <p:cNvPicPr/>
          <p:nvPr/>
        </p:nvPicPr>
        <p:blipFill>
          <a:blip r:embed="rId3"/>
          <a:stretch/>
        </p:blipFill>
        <p:spPr>
          <a:xfrm>
            <a:off x="647640" y="1206360"/>
            <a:ext cx="1594800" cy="2162880"/>
          </a:xfrm>
          <a:prstGeom prst="rect">
            <a:avLst/>
          </a:prstGeom>
          <a:ln>
            <a:noFill/>
          </a:ln>
        </p:spPr>
      </p:pic>
      <p:pic>
        <p:nvPicPr>
          <p:cNvPr id="107" name="Picture 4"/>
          <p:cNvPicPr/>
          <p:nvPr/>
        </p:nvPicPr>
        <p:blipFill>
          <a:blip r:embed="rId4"/>
          <a:stretch/>
        </p:blipFill>
        <p:spPr>
          <a:xfrm>
            <a:off x="2295360" y="1193760"/>
            <a:ext cx="1442160" cy="2162880"/>
          </a:xfrm>
          <a:prstGeom prst="rect">
            <a:avLst/>
          </a:prstGeom>
          <a:ln>
            <a:noFill/>
          </a:ln>
        </p:spPr>
      </p:pic>
      <p:pic>
        <p:nvPicPr>
          <p:cNvPr id="108" name="Picture 5"/>
          <p:cNvPicPr/>
          <p:nvPr/>
        </p:nvPicPr>
        <p:blipFill>
          <a:blip r:embed="rId5"/>
          <a:stretch/>
        </p:blipFill>
        <p:spPr>
          <a:xfrm>
            <a:off x="3807000" y="1201680"/>
            <a:ext cx="1505880" cy="2154960"/>
          </a:xfrm>
          <a:prstGeom prst="rect">
            <a:avLst/>
          </a:prstGeom>
          <a:ln>
            <a:noFill/>
          </a:ln>
        </p:spPr>
      </p:pic>
      <p:pic>
        <p:nvPicPr>
          <p:cNvPr id="109" name="Picture 6"/>
          <p:cNvPicPr/>
          <p:nvPr/>
        </p:nvPicPr>
        <p:blipFill>
          <a:blip r:embed="rId6"/>
          <a:stretch/>
        </p:blipFill>
        <p:spPr>
          <a:xfrm>
            <a:off x="5373720" y="1206360"/>
            <a:ext cx="1602720" cy="2154960"/>
          </a:xfrm>
          <a:prstGeom prst="rect">
            <a:avLst/>
          </a:prstGeom>
          <a:ln>
            <a:noFill/>
          </a:ln>
        </p:spPr>
      </p:pic>
      <p:pic>
        <p:nvPicPr>
          <p:cNvPr id="110" name="Picture 7"/>
          <p:cNvPicPr/>
          <p:nvPr/>
        </p:nvPicPr>
        <p:blipFill>
          <a:blip r:embed="rId7"/>
          <a:stretch/>
        </p:blipFill>
        <p:spPr>
          <a:xfrm>
            <a:off x="647640" y="3465360"/>
            <a:ext cx="1567800" cy="1950480"/>
          </a:xfrm>
          <a:prstGeom prst="rect">
            <a:avLst/>
          </a:prstGeom>
          <a:ln>
            <a:noFill/>
          </a:ln>
        </p:spPr>
      </p:pic>
      <p:pic>
        <p:nvPicPr>
          <p:cNvPr id="111" name="Picture 8"/>
          <p:cNvPicPr/>
          <p:nvPr/>
        </p:nvPicPr>
        <p:blipFill>
          <a:blip r:embed="rId8"/>
          <a:stretch/>
        </p:blipFill>
        <p:spPr>
          <a:xfrm>
            <a:off x="3733920" y="3465360"/>
            <a:ext cx="1950480" cy="1950480"/>
          </a:xfrm>
          <a:prstGeom prst="rect">
            <a:avLst/>
          </a:prstGeom>
          <a:ln>
            <a:noFill/>
          </a:ln>
        </p:spPr>
      </p:pic>
      <p:pic>
        <p:nvPicPr>
          <p:cNvPr id="112" name="Picture 9"/>
          <p:cNvPicPr/>
          <p:nvPr/>
        </p:nvPicPr>
        <p:blipFill>
          <a:blip r:embed="rId9"/>
          <a:stretch/>
        </p:blipFill>
        <p:spPr>
          <a:xfrm>
            <a:off x="5738760" y="3465360"/>
            <a:ext cx="1250280" cy="1950480"/>
          </a:xfrm>
          <a:prstGeom prst="rect">
            <a:avLst/>
          </a:prstGeom>
          <a:ln>
            <a:noFill/>
          </a:ln>
        </p:spPr>
      </p:pic>
      <p:pic>
        <p:nvPicPr>
          <p:cNvPr id="113" name="Picture 10"/>
          <p:cNvPicPr/>
          <p:nvPr/>
        </p:nvPicPr>
        <p:blipFill>
          <a:blip r:embed="rId10"/>
          <a:stretch/>
        </p:blipFill>
        <p:spPr>
          <a:xfrm>
            <a:off x="7050240" y="3465360"/>
            <a:ext cx="1443960" cy="1950480"/>
          </a:xfrm>
          <a:prstGeom prst="rect">
            <a:avLst/>
          </a:prstGeom>
          <a:ln>
            <a:noFill/>
          </a:ln>
        </p:spPr>
      </p:pic>
      <p:pic>
        <p:nvPicPr>
          <p:cNvPr id="114" name="Picture 11"/>
          <p:cNvPicPr/>
          <p:nvPr/>
        </p:nvPicPr>
        <p:blipFill>
          <a:blip r:embed="rId11"/>
          <a:stretch/>
        </p:blipFill>
        <p:spPr>
          <a:xfrm>
            <a:off x="7056360" y="1224000"/>
            <a:ext cx="1504080" cy="2160000"/>
          </a:xfrm>
          <a:prstGeom prst="rect">
            <a:avLst/>
          </a:prstGeom>
          <a:ln>
            <a:noFill/>
          </a:ln>
        </p:spPr>
      </p:pic>
      <p:pic>
        <p:nvPicPr>
          <p:cNvPr id="115" name="Picture 12"/>
          <p:cNvPicPr/>
          <p:nvPr/>
        </p:nvPicPr>
        <p:blipFill>
          <a:blip r:embed="rId12"/>
          <a:stretch/>
        </p:blipFill>
        <p:spPr>
          <a:xfrm>
            <a:off x="2265480" y="3433680"/>
            <a:ext cx="1431360" cy="1983600"/>
          </a:xfrm>
          <a:prstGeom prst="rect">
            <a:avLst/>
          </a:prstGeom>
          <a:ln>
            <a:noFill/>
          </a:ln>
        </p:spPr>
      </p:pic>
      <p:sp>
        <p:nvSpPr>
          <p:cNvPr id="116" name="CustomShape 3"/>
          <p:cNvSpPr/>
          <p:nvPr/>
        </p:nvSpPr>
        <p:spPr>
          <a:xfrm>
            <a:off x="938160" y="841320"/>
            <a:ext cx="7501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Gandhi                Bell                  Crick                 Tagore             Kenyatta</a:t>
            </a:r>
            <a:endParaRPr lang="en-GB" sz="1800" b="0" strike="noStrike" spc="-1">
              <a:solidFill>
                <a:srgbClr val="000000"/>
              </a:solidFill>
              <a:uFill>
                <a:solidFill>
                  <a:srgbClr val="FFFFFF"/>
                </a:solidFill>
              </a:uFill>
              <a:latin typeface="Arial"/>
            </a:endParaRPr>
          </a:p>
        </p:txBody>
      </p:sp>
      <p:sp>
        <p:nvSpPr>
          <p:cNvPr id="117" name="CustomShape 4"/>
          <p:cNvSpPr/>
          <p:nvPr/>
        </p:nvSpPr>
        <p:spPr>
          <a:xfrm>
            <a:off x="938160" y="5521320"/>
            <a:ext cx="74160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Stopes             Kuizumi                Higgs                 Martin            Gervais</a:t>
            </a:r>
            <a:endParaRPr lang="en-GB" sz="1800" b="0" strike="noStrike" spc="-1">
              <a:solidFill>
                <a:srgbClr val="000000"/>
              </a:solidFill>
              <a:uFill>
                <a:solidFill>
                  <a:srgbClr val="FFFFFF"/>
                </a:solidFill>
              </a:uFill>
              <a:latin typeface="Arial"/>
            </a:endParaRPr>
          </a:p>
        </p:txBody>
      </p:sp>
      <p:sp>
        <p:nvSpPr>
          <p:cNvPr id="118" name="CustomShape 5"/>
          <p:cNvSpPr/>
          <p:nvPr/>
        </p:nvSpPr>
        <p:spPr>
          <a:xfrm>
            <a:off x="71280" y="6443640"/>
            <a:ext cx="646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10</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133" name="Picture 2"/>
          <p:cNvPicPr/>
          <p:nvPr/>
        </p:nvPicPr>
        <p:blipFill>
          <a:blip r:embed="rId3"/>
          <a:srcRect b="3545"/>
          <a:stretch/>
        </p:blipFill>
        <p:spPr>
          <a:xfrm>
            <a:off x="0" y="515880"/>
            <a:ext cx="9143280" cy="5806440"/>
          </a:xfrm>
          <a:prstGeom prst="rect">
            <a:avLst/>
          </a:prstGeom>
          <a:ln>
            <a:noFill/>
          </a:ln>
        </p:spPr>
      </p:pic>
      <p:sp>
        <p:nvSpPr>
          <p:cNvPr id="134" name="CustomShape 2"/>
          <p:cNvSpPr/>
          <p:nvPr/>
        </p:nvSpPr>
        <p:spPr>
          <a:xfrm>
            <a:off x="2448000" y="10944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Earth Sciences by numbers</a:t>
            </a:r>
            <a:endParaRPr lang="en-GB" sz="1800" b="0" strike="noStrike" spc="-1">
              <a:solidFill>
                <a:srgbClr val="000000"/>
              </a:solidFill>
              <a:uFill>
                <a:solidFill>
                  <a:srgbClr val="FFFFFF"/>
                </a:solidFill>
              </a:uFill>
              <a:latin typeface="Arial"/>
            </a:endParaRPr>
          </a:p>
        </p:txBody>
      </p:sp>
      <p:sp>
        <p:nvSpPr>
          <p:cNvPr id="135" name="CustomShape 3"/>
          <p:cNvSpPr/>
          <p:nvPr/>
        </p:nvSpPr>
        <p:spPr>
          <a:xfrm>
            <a:off x="4391280" y="2038482"/>
            <a:ext cx="4247280" cy="2761236"/>
          </a:xfrm>
          <a:prstGeom prst="rect">
            <a:avLst/>
          </a:prstGeom>
          <a:solidFill>
            <a:srgbClr val="FFFFFF">
              <a:alpha val="75000"/>
            </a:srgbClr>
          </a:solidFill>
          <a:ln w="9360">
            <a:solidFill>
              <a:srgbClr val="000000"/>
            </a:solidFill>
            <a:round/>
          </a:ln>
        </p:spPr>
        <p:style>
          <a:lnRef idx="0">
            <a:scrgbClr r="0" g="0" b="0"/>
          </a:lnRef>
          <a:fillRef idx="0">
            <a:scrgbClr r="0" g="0" b="0"/>
          </a:fillRef>
          <a:effectRef idx="0">
            <a:scrgbClr r="0" g="0" b="0"/>
          </a:effectRef>
          <a:fontRef idx="minor"/>
        </p:style>
        <p:txBody>
          <a:bodyPr/>
          <a:lstStyle/>
          <a:p>
            <a:endParaRPr lang="en-US" dirty="0"/>
          </a:p>
        </p:txBody>
      </p:sp>
      <p:sp>
        <p:nvSpPr>
          <p:cNvPr id="136" name="CustomShape 4"/>
          <p:cNvSpPr/>
          <p:nvPr/>
        </p:nvSpPr>
        <p:spPr>
          <a:xfrm>
            <a:off x="4516560" y="2170638"/>
            <a:ext cx="4122000" cy="1793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GB" sz="1600" b="0" strike="noStrike" spc="-1" dirty="0">
                <a:solidFill>
                  <a:srgbClr val="000000"/>
                </a:solidFill>
                <a:uFill>
                  <a:solidFill>
                    <a:srgbClr val="FFFFFF"/>
                  </a:solidFill>
                </a:uFill>
                <a:latin typeface="Arial"/>
                <a:ea typeface="ＭＳ Ｐゴシック"/>
              </a:rPr>
              <a:t>30 staff &amp; 30 research staff and fellows</a:t>
            </a:r>
            <a:endParaRPr lang="en-GB" sz="1800" b="0" strike="noStrike" spc="-1" dirty="0">
              <a:solidFill>
                <a:srgbClr val="000000"/>
              </a:solidFill>
              <a:uFill>
                <a:solidFill>
                  <a:srgbClr val="FFFFFF"/>
                </a:solidFill>
              </a:uFill>
              <a:latin typeface="Arial"/>
            </a:endParaRPr>
          </a:p>
          <a:p>
            <a:pPr>
              <a:lnSpc>
                <a:spcPct val="100000"/>
              </a:lnSpc>
            </a:pPr>
            <a:r>
              <a:rPr lang="en-GB" sz="1600" b="0" strike="noStrike" spc="-1" dirty="0">
                <a:solidFill>
                  <a:srgbClr val="000000"/>
                </a:solidFill>
                <a:uFill>
                  <a:solidFill>
                    <a:srgbClr val="FFFFFF"/>
                  </a:solidFill>
                </a:uFill>
                <a:latin typeface="Arial"/>
                <a:ea typeface="ＭＳ Ｐゴシック"/>
              </a:rPr>
              <a:t>&gt;40 PhD students</a:t>
            </a:r>
            <a:endParaRPr lang="en-GB" sz="1800" b="0" strike="noStrike" spc="-1" dirty="0">
              <a:solidFill>
                <a:srgbClr val="000000"/>
              </a:solidFill>
              <a:uFill>
                <a:solidFill>
                  <a:srgbClr val="FFFFFF"/>
                </a:solidFill>
              </a:uFill>
              <a:latin typeface="Arial"/>
            </a:endParaRPr>
          </a:p>
          <a:p>
            <a:pPr>
              <a:lnSpc>
                <a:spcPct val="100000"/>
              </a:lnSpc>
            </a:pPr>
            <a:r>
              <a:rPr lang="en-GB" sz="1600" b="0" strike="noStrike" spc="-1" dirty="0">
                <a:solidFill>
                  <a:srgbClr val="000000"/>
                </a:solidFill>
                <a:uFill>
                  <a:solidFill>
                    <a:srgbClr val="FFFFFF"/>
                  </a:solidFill>
                </a:uFill>
                <a:latin typeface="Arial"/>
                <a:ea typeface="ＭＳ Ｐゴシック"/>
              </a:rPr>
              <a:t>~30 MSc students</a:t>
            </a:r>
            <a:endParaRPr lang="en-GB" sz="1800" b="0" strike="noStrike" spc="-1" dirty="0">
              <a:solidFill>
                <a:srgbClr val="000000"/>
              </a:solidFill>
              <a:uFill>
                <a:solidFill>
                  <a:srgbClr val="FFFFFF"/>
                </a:solidFill>
              </a:uFill>
              <a:latin typeface="Arial"/>
            </a:endParaRPr>
          </a:p>
          <a:p>
            <a:pPr>
              <a:lnSpc>
                <a:spcPct val="100000"/>
              </a:lnSpc>
            </a:pPr>
            <a:r>
              <a:rPr lang="en-GB" sz="1600" b="0" strike="noStrike" spc="-1" dirty="0">
                <a:solidFill>
                  <a:srgbClr val="000000"/>
                </a:solidFill>
                <a:uFill>
                  <a:solidFill>
                    <a:srgbClr val="FFFFFF"/>
                  </a:solidFill>
                </a:uFill>
                <a:latin typeface="Arial"/>
                <a:ea typeface="ＭＳ Ｐゴシック"/>
              </a:rPr>
              <a:t>~170 undergraduate students</a:t>
            </a:r>
            <a:endParaRPr lang="en-GB" sz="1800" b="0" strike="noStrike" spc="-1" dirty="0">
              <a:solidFill>
                <a:srgbClr val="000000"/>
              </a:solidFill>
              <a:uFill>
                <a:solidFill>
                  <a:srgbClr val="FFFFFF"/>
                </a:solidFill>
              </a:uFill>
              <a:latin typeface="Arial"/>
            </a:endParaRPr>
          </a:p>
          <a:p>
            <a:pPr>
              <a:lnSpc>
                <a:spcPct val="100000"/>
              </a:lnSpc>
            </a:pPr>
            <a:r>
              <a:rPr lang="en-GB" sz="1600" b="0" strike="noStrike" spc="-1" dirty="0">
                <a:solidFill>
                  <a:srgbClr val="000000"/>
                </a:solidFill>
                <a:uFill>
                  <a:solidFill>
                    <a:srgbClr val="FFFFFF"/>
                  </a:solidFill>
                </a:uFill>
                <a:latin typeface="Arial"/>
                <a:ea typeface="ＭＳ Ｐゴシック"/>
              </a:rPr>
              <a:t>   intake ~50 – 60 each year</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1600" b="0" strike="noStrike" spc="-1" dirty="0" err="1">
                <a:solidFill>
                  <a:srgbClr val="000000"/>
                </a:solidFill>
                <a:uFill>
                  <a:solidFill>
                    <a:srgbClr val="FFFFFF"/>
                  </a:solidFill>
                </a:uFill>
                <a:latin typeface="Arial"/>
                <a:ea typeface="ＭＳ Ｐゴシック"/>
              </a:rPr>
              <a:t>staff:student</a:t>
            </a:r>
            <a:r>
              <a:rPr lang="en-GB" sz="1600" b="0" strike="noStrike" spc="-1" dirty="0">
                <a:solidFill>
                  <a:srgbClr val="000000"/>
                </a:solidFill>
                <a:uFill>
                  <a:solidFill>
                    <a:srgbClr val="FFFFFF"/>
                  </a:solidFill>
                </a:uFill>
                <a:latin typeface="Arial"/>
                <a:ea typeface="ＭＳ Ｐゴシック"/>
              </a:rPr>
              <a:t> ratio = </a:t>
            </a:r>
            <a:r>
              <a:rPr lang="en-GB" sz="1600" b="0" strike="noStrike" spc="-1" dirty="0" smtClean="0">
                <a:solidFill>
                  <a:srgbClr val="000000"/>
                </a:solidFill>
                <a:uFill>
                  <a:solidFill>
                    <a:srgbClr val="FFFFFF"/>
                  </a:solidFill>
                </a:uFill>
                <a:latin typeface="Arial"/>
                <a:ea typeface="ＭＳ Ｐゴシック"/>
              </a:rPr>
              <a:t>1:8.5</a:t>
            </a:r>
          </a:p>
          <a:p>
            <a:pPr>
              <a:lnSpc>
                <a:spcPct val="100000"/>
              </a:lnSpc>
            </a:pPr>
            <a:r>
              <a:rPr lang="en-GB" sz="1600" spc="-1" dirty="0" smtClean="0">
                <a:solidFill>
                  <a:srgbClr val="000000"/>
                </a:solidFill>
                <a:uFill>
                  <a:solidFill>
                    <a:srgbClr val="FFFFFF"/>
                  </a:solidFill>
                </a:uFill>
                <a:latin typeface="Arial"/>
                <a:ea typeface="ＭＳ Ｐゴシック"/>
              </a:rPr>
              <a:t>NSS </a:t>
            </a:r>
            <a:r>
              <a:rPr lang="en-GB" sz="1600" spc="-1" dirty="0" err="1" smtClean="0">
                <a:solidFill>
                  <a:srgbClr val="000000"/>
                </a:solidFill>
                <a:uFill>
                  <a:solidFill>
                    <a:srgbClr val="FFFFFF"/>
                  </a:solidFill>
                </a:uFill>
                <a:latin typeface="Arial"/>
                <a:ea typeface="ＭＳ Ｐゴシック"/>
              </a:rPr>
              <a:t>overal</a:t>
            </a:r>
            <a:r>
              <a:rPr lang="en-GB" sz="1600" spc="-1" dirty="0" smtClean="0">
                <a:solidFill>
                  <a:srgbClr val="000000"/>
                </a:solidFill>
                <a:uFill>
                  <a:solidFill>
                    <a:srgbClr val="FFFFFF"/>
                  </a:solidFill>
                </a:uFill>
                <a:latin typeface="Arial"/>
                <a:ea typeface="ＭＳ Ｐゴシック"/>
              </a:rPr>
              <a:t> satisfaction: 95%</a:t>
            </a:r>
            <a:endParaRPr lang="en-GB" sz="1800" b="0" strike="noStrike" spc="-1" dirty="0">
              <a:solidFill>
                <a:srgbClr val="000000"/>
              </a:solidFill>
              <a:uFill>
                <a:solidFill>
                  <a:srgbClr val="FFFFFF"/>
                </a:solidFill>
              </a:uFill>
              <a:latin typeface="Arial"/>
            </a:endParaRPr>
          </a:p>
          <a:p>
            <a:pPr>
              <a:lnSpc>
                <a:spcPct val="100000"/>
              </a:lnSpc>
            </a:pPr>
            <a:endParaRPr lang="en-GB" sz="1800" b="0" strike="noStrike" spc="-1" dirty="0">
              <a:solidFill>
                <a:srgbClr val="000000"/>
              </a:solidFill>
              <a:uFill>
                <a:solidFill>
                  <a:srgbClr val="FFFFFF"/>
                </a:solidFill>
              </a:uFill>
              <a:latin typeface="Arial"/>
            </a:endParaRPr>
          </a:p>
          <a:p>
            <a:pPr>
              <a:lnSpc>
                <a:spcPct val="100000"/>
              </a:lnSpc>
            </a:pPr>
            <a:r>
              <a:rPr lang="en-GB" sz="1600" b="0" strike="noStrike" spc="-1" dirty="0">
                <a:solidFill>
                  <a:srgbClr val="000000"/>
                </a:solidFill>
                <a:uFill>
                  <a:solidFill>
                    <a:srgbClr val="FFFFFF"/>
                  </a:solidFill>
                </a:uFill>
                <a:latin typeface="Arial"/>
                <a:ea typeface="ＭＳ Ｐゴシック"/>
              </a:rPr>
              <a:t>A-level requirements: AAB</a:t>
            </a:r>
            <a:endParaRPr lang="en-GB" sz="1800" b="0" strike="noStrike" spc="-1" dirty="0">
              <a:solidFill>
                <a:srgbClr val="000000"/>
              </a:solidFill>
              <a:uFill>
                <a:solidFill>
                  <a:srgbClr val="FFFFFF"/>
                </a:solidFill>
              </a:uFill>
              <a:latin typeface="Arial"/>
            </a:endParaRPr>
          </a:p>
        </p:txBody>
      </p:sp>
      <p:sp>
        <p:nvSpPr>
          <p:cNvPr id="137" name="CustomShape 5"/>
          <p:cNvSpPr/>
          <p:nvPr/>
        </p:nvSpPr>
        <p:spPr>
          <a:xfrm>
            <a:off x="863640" y="6443640"/>
            <a:ext cx="143928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11</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129" name="CustomShape 2"/>
          <p:cNvSpPr/>
          <p:nvPr/>
        </p:nvSpPr>
        <p:spPr>
          <a:xfrm>
            <a:off x="2448000" y="10944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dirty="0">
                <a:solidFill>
                  <a:srgbClr val="FFFFFF"/>
                </a:solidFill>
                <a:uFill>
                  <a:solidFill>
                    <a:srgbClr val="FFFFFF"/>
                  </a:solidFill>
                </a:uFill>
                <a:latin typeface="Arial"/>
                <a:ea typeface="DejaVu Sans"/>
              </a:rPr>
              <a:t>Grand opening by Sir David Attenborough </a:t>
            </a:r>
            <a:r>
              <a:rPr lang="en-GB" sz="1800" b="0" strike="noStrike" spc="-1" dirty="0" smtClean="0">
                <a:solidFill>
                  <a:srgbClr val="FFFFFF"/>
                </a:solidFill>
                <a:uFill>
                  <a:solidFill>
                    <a:srgbClr val="FFFFFF"/>
                  </a:solidFill>
                </a:uFill>
                <a:latin typeface="Arial"/>
                <a:ea typeface="DejaVu Sans"/>
              </a:rPr>
              <a:t>on April 17, 2018.</a:t>
            </a:r>
            <a:endParaRPr lang="en-GB" sz="1800" b="0" strike="noStrike" spc="-1" dirty="0">
              <a:solidFill>
                <a:srgbClr val="000000"/>
              </a:solidFill>
              <a:uFill>
                <a:solidFill>
                  <a:srgbClr val="FFFFFF"/>
                </a:solidFill>
              </a:uFill>
              <a:latin typeface="Arial"/>
            </a:endParaRPr>
          </a:p>
        </p:txBody>
      </p:sp>
      <p:sp>
        <p:nvSpPr>
          <p:cNvPr id="130" name="CustomShape 3"/>
          <p:cNvSpPr/>
          <p:nvPr/>
        </p:nvSpPr>
        <p:spPr>
          <a:xfrm>
            <a:off x="863640" y="6443640"/>
            <a:ext cx="143928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pic>
        <p:nvPicPr>
          <p:cNvPr id="131" name="Picture 130"/>
          <p:cNvPicPr/>
          <p:nvPr/>
        </p:nvPicPr>
        <p:blipFill>
          <a:blip r:embed="rId3"/>
          <a:srcRect b="3543"/>
          <a:stretch/>
        </p:blipFill>
        <p:spPr>
          <a:xfrm>
            <a:off x="360" y="487080"/>
            <a:ext cx="9162720" cy="5884200"/>
          </a:xfrm>
          <a:prstGeom prst="rect">
            <a:avLst/>
          </a:prstGeom>
          <a:ln>
            <a:noFill/>
          </a:ln>
        </p:spPr>
      </p:pic>
      <p:sp>
        <p:nvSpPr>
          <p:cNvPr id="2" name="Slide Number Placeholder 1"/>
          <p:cNvSpPr>
            <a:spLocks noGrp="1"/>
          </p:cNvSpPr>
          <p:nvPr>
            <p:ph type="sldNum" sz="quarter" idx="10"/>
          </p:nvPr>
        </p:nvSpPr>
        <p:spPr/>
        <p:txBody>
          <a:bodyPr/>
          <a:lstStyle/>
          <a:p>
            <a:fld id="{6F818C0C-368D-C74C-BCB5-F6155F862B0D}" type="slidenum">
              <a:rPr lang="en-US" smtClean="0"/>
              <a:pPr/>
              <a:t>12</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139" name="CustomShape 2"/>
          <p:cNvSpPr/>
          <p:nvPr/>
        </p:nvSpPr>
        <p:spPr>
          <a:xfrm>
            <a:off x="2448000" y="10944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Our academic staff</a:t>
            </a:r>
            <a:endParaRPr lang="en-GB" sz="1800" b="0" strike="noStrike" spc="-1">
              <a:solidFill>
                <a:srgbClr val="000000"/>
              </a:solidFill>
              <a:uFill>
                <a:solidFill>
                  <a:srgbClr val="FFFFFF"/>
                </a:solidFill>
              </a:uFill>
              <a:latin typeface="Arial"/>
            </a:endParaRPr>
          </a:p>
        </p:txBody>
      </p:sp>
      <p:sp>
        <p:nvSpPr>
          <p:cNvPr id="141" name="CustomShape 3"/>
          <p:cNvSpPr/>
          <p:nvPr/>
        </p:nvSpPr>
        <p:spPr>
          <a:xfrm>
            <a:off x="863640" y="6443640"/>
            <a:ext cx="143928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13</a:t>
            </a:fld>
            <a:endParaRPr lang="en-US" dirty="0"/>
          </a:p>
        </p:txBody>
      </p:sp>
      <p:pic>
        <p:nvPicPr>
          <p:cNvPr id="7" name="Picture 6"/>
          <p:cNvPicPr/>
          <p:nvPr/>
        </p:nvPicPr>
        <p:blipFill>
          <a:blip r:embed="rId3"/>
          <a:stretch/>
        </p:blipFill>
        <p:spPr>
          <a:xfrm>
            <a:off x="-40837" y="553156"/>
            <a:ext cx="9264797" cy="5598857"/>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143" name="Picture 2"/>
          <p:cNvPicPr/>
          <p:nvPr/>
        </p:nvPicPr>
        <p:blipFill>
          <a:blip r:embed="rId3"/>
          <a:stretch/>
        </p:blipFill>
        <p:spPr>
          <a:xfrm>
            <a:off x="0" y="3348000"/>
            <a:ext cx="9143280" cy="839160"/>
          </a:xfrm>
          <a:prstGeom prst="rect">
            <a:avLst/>
          </a:prstGeom>
          <a:ln>
            <a:noFill/>
          </a:ln>
        </p:spPr>
      </p:pic>
      <p:pic>
        <p:nvPicPr>
          <p:cNvPr id="144" name="Picture 3"/>
          <p:cNvPicPr/>
          <p:nvPr/>
        </p:nvPicPr>
        <p:blipFill>
          <a:blip r:embed="rId4"/>
          <a:stretch/>
        </p:blipFill>
        <p:spPr>
          <a:xfrm>
            <a:off x="0" y="4203720"/>
            <a:ext cx="9143280" cy="835920"/>
          </a:xfrm>
          <a:prstGeom prst="rect">
            <a:avLst/>
          </a:prstGeom>
          <a:ln>
            <a:noFill/>
          </a:ln>
        </p:spPr>
      </p:pic>
      <p:pic>
        <p:nvPicPr>
          <p:cNvPr id="145" name="Picture 4"/>
          <p:cNvPicPr/>
          <p:nvPr/>
        </p:nvPicPr>
        <p:blipFill>
          <a:blip r:embed="rId5"/>
          <a:stretch/>
        </p:blipFill>
        <p:spPr>
          <a:xfrm>
            <a:off x="22320" y="1692360"/>
            <a:ext cx="9143280" cy="832680"/>
          </a:xfrm>
          <a:prstGeom prst="rect">
            <a:avLst/>
          </a:prstGeom>
          <a:ln>
            <a:noFill/>
          </a:ln>
        </p:spPr>
      </p:pic>
      <p:pic>
        <p:nvPicPr>
          <p:cNvPr id="146" name="Picture 5"/>
          <p:cNvPicPr/>
          <p:nvPr/>
        </p:nvPicPr>
        <p:blipFill>
          <a:blip r:embed="rId6"/>
          <a:stretch/>
        </p:blipFill>
        <p:spPr>
          <a:xfrm>
            <a:off x="0" y="816120"/>
            <a:ext cx="9143280" cy="845280"/>
          </a:xfrm>
          <a:prstGeom prst="rect">
            <a:avLst/>
          </a:prstGeom>
          <a:ln>
            <a:noFill/>
          </a:ln>
        </p:spPr>
      </p:pic>
      <p:pic>
        <p:nvPicPr>
          <p:cNvPr id="147" name="Picture 6"/>
          <p:cNvPicPr/>
          <p:nvPr/>
        </p:nvPicPr>
        <p:blipFill>
          <a:blip r:embed="rId7"/>
          <a:stretch/>
        </p:blipFill>
        <p:spPr>
          <a:xfrm>
            <a:off x="0" y="2525760"/>
            <a:ext cx="9143280" cy="845280"/>
          </a:xfrm>
          <a:prstGeom prst="rect">
            <a:avLst/>
          </a:prstGeom>
          <a:ln>
            <a:noFill/>
          </a:ln>
        </p:spPr>
      </p:pic>
      <p:pic>
        <p:nvPicPr>
          <p:cNvPr id="148" name="Picture 7"/>
          <p:cNvPicPr/>
          <p:nvPr/>
        </p:nvPicPr>
        <p:blipFill>
          <a:blip r:embed="rId8"/>
          <a:stretch/>
        </p:blipFill>
        <p:spPr>
          <a:xfrm>
            <a:off x="0" y="5072040"/>
            <a:ext cx="9143280" cy="831240"/>
          </a:xfrm>
          <a:prstGeom prst="rect">
            <a:avLst/>
          </a:prstGeom>
          <a:ln>
            <a:noFill/>
          </a:ln>
        </p:spPr>
      </p:pic>
      <p:sp>
        <p:nvSpPr>
          <p:cNvPr id="149" name="CustomShape 2"/>
          <p:cNvSpPr/>
          <p:nvPr/>
        </p:nvSpPr>
        <p:spPr>
          <a:xfrm>
            <a:off x="863640" y="61920"/>
            <a:ext cx="8279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600" b="0" strike="noStrike" spc="-1">
                <a:solidFill>
                  <a:srgbClr val="FFFFFF"/>
                </a:solidFill>
                <a:uFill>
                  <a:solidFill>
                    <a:srgbClr val="FFFFFF"/>
                  </a:solidFill>
                </a:uFill>
                <a:latin typeface="Arial"/>
                <a:ea typeface="DejaVu Sans"/>
              </a:rPr>
              <a:t>Degree programmes</a:t>
            </a:r>
            <a:endParaRPr lang="en-GB" sz="1800" b="0" strike="noStrike" spc="-1">
              <a:solidFill>
                <a:srgbClr val="000000"/>
              </a:solidFill>
              <a:uFill>
                <a:solidFill>
                  <a:srgbClr val="FFFFFF"/>
                </a:solidFill>
              </a:uFill>
              <a:latin typeface="Arial"/>
            </a:endParaRPr>
          </a:p>
        </p:txBody>
      </p:sp>
      <p:sp>
        <p:nvSpPr>
          <p:cNvPr id="150" name="CustomShape 3"/>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14</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152" name="CustomShape 2"/>
          <p:cNvSpPr/>
          <p:nvPr/>
        </p:nvSpPr>
        <p:spPr>
          <a:xfrm>
            <a:off x="0" y="468360"/>
            <a:ext cx="9143280" cy="5830840"/>
          </a:xfrm>
          <a:prstGeom prst="rect">
            <a:avLst/>
          </a:prstGeom>
          <a:solidFill>
            <a:srgbClr val="CCFFCC"/>
          </a:solidFill>
          <a:ln w="9360">
            <a:solidFill>
              <a:srgbClr val="3465A4"/>
            </a:solidFill>
            <a:round/>
          </a:ln>
        </p:spPr>
        <p:style>
          <a:lnRef idx="0">
            <a:scrgbClr r="0" g="0" b="0"/>
          </a:lnRef>
          <a:fillRef idx="0">
            <a:scrgbClr r="0" g="0" b="0"/>
          </a:fillRef>
          <a:effectRef idx="0">
            <a:scrgbClr r="0" g="0" b="0"/>
          </a:effectRef>
          <a:fontRef idx="minor"/>
        </p:style>
      </p:sp>
      <p:sp>
        <p:nvSpPr>
          <p:cNvPr id="153" name="CustomShape 3"/>
          <p:cNvSpPr/>
          <p:nvPr/>
        </p:nvSpPr>
        <p:spPr>
          <a:xfrm>
            <a:off x="360360" y="792000"/>
            <a:ext cx="4064760" cy="2518560"/>
          </a:xfrm>
          <a:prstGeom prst="rect">
            <a:avLst/>
          </a:prstGeom>
          <a:blipFill>
            <a:blip r:embed="rId3"/>
            <a:tile/>
          </a:blipFill>
          <a:ln w="36000">
            <a:solidFill>
              <a:srgbClr val="3465A4"/>
            </a:solidFill>
            <a:round/>
          </a:ln>
        </p:spPr>
        <p:style>
          <a:lnRef idx="0">
            <a:scrgbClr r="0" g="0" b="0"/>
          </a:lnRef>
          <a:fillRef idx="0">
            <a:scrgbClr r="0" g="0" b="0"/>
          </a:fillRef>
          <a:effectRef idx="0">
            <a:scrgbClr r="0" g="0" b="0"/>
          </a:effectRef>
          <a:fontRef idx="minor"/>
        </p:style>
      </p:sp>
      <p:sp>
        <p:nvSpPr>
          <p:cNvPr id="154" name="CustomShape 4"/>
          <p:cNvSpPr/>
          <p:nvPr/>
        </p:nvSpPr>
        <p:spPr>
          <a:xfrm>
            <a:off x="4646520" y="792000"/>
            <a:ext cx="4064760" cy="2518560"/>
          </a:xfrm>
          <a:prstGeom prst="rect">
            <a:avLst/>
          </a:prstGeom>
          <a:solidFill>
            <a:srgbClr val="66FFFF"/>
          </a:solidFill>
          <a:ln w="36000">
            <a:solidFill>
              <a:srgbClr val="3465A4"/>
            </a:solidFill>
            <a:round/>
          </a:ln>
        </p:spPr>
        <p:style>
          <a:lnRef idx="0">
            <a:scrgbClr r="0" g="0" b="0"/>
          </a:lnRef>
          <a:fillRef idx="0">
            <a:scrgbClr r="0" g="0" b="0"/>
          </a:fillRef>
          <a:effectRef idx="0">
            <a:scrgbClr r="0" g="0" b="0"/>
          </a:effectRef>
          <a:fontRef idx="minor"/>
        </p:style>
      </p:sp>
      <p:sp>
        <p:nvSpPr>
          <p:cNvPr id="155" name="CustomShape 5"/>
          <p:cNvSpPr/>
          <p:nvPr/>
        </p:nvSpPr>
        <p:spPr>
          <a:xfrm>
            <a:off x="360360" y="3672000"/>
            <a:ext cx="4064760" cy="2518560"/>
          </a:xfrm>
          <a:prstGeom prst="rect">
            <a:avLst/>
          </a:prstGeom>
          <a:solidFill>
            <a:srgbClr val="FFFF99"/>
          </a:solidFill>
          <a:ln w="36000">
            <a:solidFill>
              <a:srgbClr val="3465A4"/>
            </a:solidFill>
            <a:round/>
          </a:ln>
        </p:spPr>
        <p:style>
          <a:lnRef idx="0">
            <a:scrgbClr r="0" g="0" b="0"/>
          </a:lnRef>
          <a:fillRef idx="0">
            <a:scrgbClr r="0" g="0" b="0"/>
          </a:fillRef>
          <a:effectRef idx="0">
            <a:scrgbClr r="0" g="0" b="0"/>
          </a:effectRef>
          <a:fontRef idx="minor"/>
        </p:style>
      </p:sp>
      <p:sp>
        <p:nvSpPr>
          <p:cNvPr id="156" name="CustomShape 6"/>
          <p:cNvSpPr/>
          <p:nvPr/>
        </p:nvSpPr>
        <p:spPr>
          <a:xfrm>
            <a:off x="4646520" y="3672000"/>
            <a:ext cx="4064760" cy="2518560"/>
          </a:xfrm>
          <a:prstGeom prst="rect">
            <a:avLst/>
          </a:prstGeom>
          <a:blipFill>
            <a:blip r:embed="rId4"/>
            <a:tile/>
          </a:blipFill>
          <a:ln w="36000">
            <a:solidFill>
              <a:srgbClr val="3465A4"/>
            </a:solidFill>
            <a:round/>
          </a:ln>
        </p:spPr>
        <p:style>
          <a:lnRef idx="0">
            <a:scrgbClr r="0" g="0" b="0"/>
          </a:lnRef>
          <a:fillRef idx="0">
            <a:scrgbClr r="0" g="0" b="0"/>
          </a:fillRef>
          <a:effectRef idx="0">
            <a:scrgbClr r="0" g="0" b="0"/>
          </a:effectRef>
          <a:fontRef idx="minor"/>
        </p:style>
      </p:sp>
      <p:sp>
        <p:nvSpPr>
          <p:cNvPr id="157" name="CustomShape 7"/>
          <p:cNvSpPr/>
          <p:nvPr/>
        </p:nvSpPr>
        <p:spPr>
          <a:xfrm>
            <a:off x="204804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1</a:t>
            </a:r>
            <a:endParaRPr lang="en-GB" sz="1800" b="0" strike="noStrike" spc="-1">
              <a:solidFill>
                <a:srgbClr val="000000"/>
              </a:solidFill>
              <a:uFill>
                <a:solidFill>
                  <a:srgbClr val="FFFFFF"/>
                </a:solidFill>
              </a:uFill>
              <a:latin typeface="Arial"/>
            </a:endParaRPr>
          </a:p>
        </p:txBody>
      </p:sp>
      <p:sp>
        <p:nvSpPr>
          <p:cNvPr id="158" name="CustomShape 8"/>
          <p:cNvSpPr/>
          <p:nvPr/>
        </p:nvSpPr>
        <p:spPr>
          <a:xfrm>
            <a:off x="621360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2</a:t>
            </a:r>
            <a:endParaRPr lang="en-GB" sz="1800" b="0" strike="noStrike" spc="-1">
              <a:solidFill>
                <a:srgbClr val="000000"/>
              </a:solidFill>
              <a:uFill>
                <a:solidFill>
                  <a:srgbClr val="FFFFFF"/>
                </a:solidFill>
              </a:uFill>
              <a:latin typeface="Arial"/>
            </a:endParaRPr>
          </a:p>
        </p:txBody>
      </p:sp>
      <p:sp>
        <p:nvSpPr>
          <p:cNvPr id="159" name="CustomShape 9"/>
          <p:cNvSpPr/>
          <p:nvPr/>
        </p:nvSpPr>
        <p:spPr>
          <a:xfrm>
            <a:off x="204804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3</a:t>
            </a:r>
            <a:endParaRPr lang="en-GB" sz="1800" b="0" strike="noStrike" spc="-1">
              <a:solidFill>
                <a:srgbClr val="000000"/>
              </a:solidFill>
              <a:uFill>
                <a:solidFill>
                  <a:srgbClr val="FFFFFF"/>
                </a:solidFill>
              </a:uFill>
              <a:latin typeface="Arial"/>
            </a:endParaRPr>
          </a:p>
        </p:txBody>
      </p:sp>
      <p:sp>
        <p:nvSpPr>
          <p:cNvPr id="160" name="CustomShape 10"/>
          <p:cNvSpPr/>
          <p:nvPr/>
        </p:nvSpPr>
        <p:spPr>
          <a:xfrm>
            <a:off x="615312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4</a:t>
            </a:r>
            <a:endParaRPr lang="en-GB" sz="1800" b="0" strike="noStrike" spc="-1">
              <a:solidFill>
                <a:srgbClr val="000000"/>
              </a:solidFill>
              <a:uFill>
                <a:solidFill>
                  <a:srgbClr val="FFFFFF"/>
                </a:solidFill>
              </a:uFill>
              <a:latin typeface="Arial"/>
            </a:endParaRPr>
          </a:p>
        </p:txBody>
      </p:sp>
      <p:sp>
        <p:nvSpPr>
          <p:cNvPr id="161" name="CustomShape 11"/>
          <p:cNvSpPr/>
          <p:nvPr/>
        </p:nvSpPr>
        <p:spPr>
          <a:xfrm>
            <a:off x="827640" y="1156164"/>
            <a:ext cx="2936160" cy="1735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Earth Materials</a:t>
            </a:r>
          </a:p>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The Earth</a:t>
            </a:r>
          </a:p>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Geochemistry</a:t>
            </a:r>
            <a:r>
              <a:rPr lang="en-GB" spc="-1" dirty="0">
                <a:solidFill>
                  <a:srgbClr val="000000"/>
                </a:solidFill>
                <a:uFill>
                  <a:solidFill>
                    <a:srgbClr val="FFFFFF"/>
                  </a:solidFill>
                </a:uFill>
              </a:rPr>
              <a:t> </a:t>
            </a:r>
            <a:endParaRPr lang="en-GB" spc="-1" dirty="0" smtClean="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Petrology </a:t>
            </a:r>
            <a:r>
              <a:rPr lang="en-GB" spc="-1" dirty="0">
                <a:solidFill>
                  <a:srgbClr val="000000"/>
                </a:solidFill>
                <a:uFill>
                  <a:solidFill>
                    <a:srgbClr val="FFFFFF"/>
                  </a:solidFill>
                </a:uFill>
              </a:rPr>
              <a:t>to </a:t>
            </a:r>
            <a:r>
              <a:rPr lang="en-GB" spc="-1" dirty="0" err="1" smtClean="0">
                <a:solidFill>
                  <a:srgbClr val="000000"/>
                </a:solidFill>
                <a:uFill>
                  <a:solidFill>
                    <a:srgbClr val="FFFFFF"/>
                  </a:solidFill>
                </a:uFill>
              </a:rPr>
              <a:t>Petrogenesis</a:t>
            </a:r>
            <a:endParaRPr lang="en-GB" spc="-1" dirty="0" smtClean="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Dynamic Earth </a:t>
            </a:r>
          </a:p>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Earth Surface </a:t>
            </a:r>
            <a:r>
              <a:rPr lang="en-GB" spc="-1" dirty="0">
                <a:solidFill>
                  <a:srgbClr val="000000"/>
                </a:solidFill>
                <a:uFill>
                  <a:solidFill>
                    <a:srgbClr val="FFFFFF"/>
                  </a:solidFill>
                </a:uFill>
              </a:rPr>
              <a:t>Processes</a:t>
            </a:r>
            <a:endParaRPr lang="en-GB" sz="1800" b="0" strike="noStrike" spc="-1" dirty="0">
              <a:solidFill>
                <a:srgbClr val="000000"/>
              </a:solidFill>
              <a:uFill>
                <a:solidFill>
                  <a:srgbClr val="FFFFFF"/>
                </a:solidFill>
              </a:uFill>
              <a:latin typeface="Arial"/>
            </a:endParaRPr>
          </a:p>
        </p:txBody>
      </p:sp>
      <p:sp>
        <p:nvSpPr>
          <p:cNvPr id="162" name="CustomShape 12"/>
          <p:cNvSpPr/>
          <p:nvPr/>
        </p:nvSpPr>
        <p:spPr>
          <a:xfrm>
            <a:off x="4699080" y="1112760"/>
            <a:ext cx="3788640" cy="146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Global </a:t>
            </a:r>
            <a:r>
              <a:rPr lang="en-GB" spc="-1" dirty="0">
                <a:solidFill>
                  <a:srgbClr val="000000"/>
                </a:solidFill>
                <a:uFill>
                  <a:solidFill>
                    <a:srgbClr val="FFFFFF"/>
                  </a:solidFill>
                </a:uFill>
              </a:rPr>
              <a:t>Geophysics</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Maps, Images &amp; Structures</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Structural Geology &amp; Tectonics </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Surface Processes &amp; Structures</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Isotope Geology</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Principles of Climate </a:t>
            </a:r>
            <a:endParaRPr lang="en-GB" sz="1800" b="0" strike="noStrike" spc="-1" dirty="0">
              <a:solidFill>
                <a:srgbClr val="000000"/>
              </a:solidFill>
              <a:uFill>
                <a:solidFill>
                  <a:srgbClr val="FFFFFF"/>
                </a:solidFill>
              </a:uFill>
              <a:latin typeface="Arial"/>
            </a:endParaRPr>
          </a:p>
        </p:txBody>
      </p:sp>
      <p:sp>
        <p:nvSpPr>
          <p:cNvPr id="163" name="CustomShape 13"/>
          <p:cNvSpPr/>
          <p:nvPr/>
        </p:nvSpPr>
        <p:spPr>
          <a:xfrm>
            <a:off x="455760" y="4033800"/>
            <a:ext cx="3874320" cy="118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Metamorphic </a:t>
            </a:r>
            <a:r>
              <a:rPr lang="en-GB" spc="-1" dirty="0">
                <a:solidFill>
                  <a:srgbClr val="000000"/>
                </a:solidFill>
                <a:uFill>
                  <a:solidFill>
                    <a:srgbClr val="FFFFFF"/>
                  </a:solidFill>
                </a:uFill>
              </a:rPr>
              <a:t>Processes </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Crustal </a:t>
            </a:r>
            <a:r>
              <a:rPr lang="en-GB" spc="-1" dirty="0" smtClean="0">
                <a:solidFill>
                  <a:srgbClr val="000000"/>
                </a:solidFill>
                <a:uFill>
                  <a:solidFill>
                    <a:srgbClr val="FFFFFF"/>
                  </a:solidFill>
                </a:uFill>
              </a:rPr>
              <a:t>Dynamics</a:t>
            </a:r>
          </a:p>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Earth </a:t>
            </a:r>
            <a:r>
              <a:rPr lang="en-GB" spc="-1" dirty="0">
                <a:solidFill>
                  <a:srgbClr val="000000"/>
                </a:solidFill>
                <a:uFill>
                  <a:solidFill>
                    <a:srgbClr val="FFFFFF"/>
                  </a:solidFill>
                </a:uFill>
              </a:rPr>
              <a:t>Resources &amp; Sustainability</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Groundwater Science</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Marine Geology</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Advanced Geochemistry</a:t>
            </a:r>
            <a:endParaRPr lang="en-GB" sz="1800" b="0" strike="noStrike" spc="-1" dirty="0">
              <a:solidFill>
                <a:srgbClr val="000000"/>
              </a:solidFill>
              <a:uFill>
                <a:solidFill>
                  <a:srgbClr val="FFFFFF"/>
                </a:solidFill>
              </a:uFill>
              <a:latin typeface="Arial"/>
            </a:endParaRPr>
          </a:p>
        </p:txBody>
      </p:sp>
      <p:sp>
        <p:nvSpPr>
          <p:cNvPr id="164" name="CustomShape 14"/>
          <p:cNvSpPr/>
          <p:nvPr/>
        </p:nvSpPr>
        <p:spPr>
          <a:xfrm>
            <a:off x="4644360" y="3873825"/>
            <a:ext cx="4041000" cy="118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Earth </a:t>
            </a:r>
            <a:r>
              <a:rPr lang="en-GB" spc="-1" dirty="0">
                <a:solidFill>
                  <a:srgbClr val="000000"/>
                </a:solidFill>
                <a:uFill>
                  <a:solidFill>
                    <a:srgbClr val="FFFFFF"/>
                  </a:solidFill>
                </a:uFill>
              </a:rPr>
              <a:t>&amp; Planetary Materials</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Physical </a:t>
            </a:r>
            <a:r>
              <a:rPr lang="en-GB" spc="-1" dirty="0" smtClean="0">
                <a:solidFill>
                  <a:srgbClr val="000000"/>
                </a:solidFill>
                <a:uFill>
                  <a:solidFill>
                    <a:srgbClr val="FFFFFF"/>
                  </a:solidFill>
                </a:uFill>
              </a:rPr>
              <a:t>Volcanology</a:t>
            </a:r>
            <a:endParaRPr lang="en-GB"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Tectonic Geomorphology</a:t>
            </a:r>
          </a:p>
          <a:p>
            <a:pPr marL="216000" indent="-215640">
              <a:lnSpc>
                <a:spcPct val="100000"/>
              </a:lnSpc>
              <a:buClr>
                <a:srgbClr val="000000"/>
              </a:buClr>
              <a:buFont typeface="Wingdings" charset="2"/>
              <a:buChar char=""/>
            </a:pPr>
            <a:r>
              <a:rPr lang="en-GB" spc="-1" dirty="0" smtClean="0">
                <a:solidFill>
                  <a:srgbClr val="000000"/>
                </a:solidFill>
                <a:uFill>
                  <a:solidFill>
                    <a:srgbClr val="FFFFFF"/>
                  </a:solidFill>
                </a:uFill>
              </a:rPr>
              <a:t>Environmental Management</a:t>
            </a:r>
            <a:endParaRPr lang="en-GB"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Independent </a:t>
            </a:r>
            <a:r>
              <a:rPr lang="en-GB" spc="-1" dirty="0" err="1">
                <a:solidFill>
                  <a:srgbClr val="000000"/>
                </a:solidFill>
                <a:uFill>
                  <a:solidFill>
                    <a:srgbClr val="FFFFFF"/>
                  </a:solidFill>
                </a:uFill>
              </a:rPr>
              <a:t>MSci</a:t>
            </a:r>
            <a:r>
              <a:rPr lang="en-GB" spc="-1" dirty="0">
                <a:solidFill>
                  <a:srgbClr val="000000"/>
                </a:solidFill>
                <a:uFill>
                  <a:solidFill>
                    <a:srgbClr val="FFFFFF"/>
                  </a:solidFill>
                </a:uFill>
              </a:rPr>
              <a:t> Project</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Earth &amp; Planetary System Science</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Earthquake </a:t>
            </a:r>
            <a:r>
              <a:rPr lang="en-GB" spc="-1" dirty="0" smtClean="0">
                <a:solidFill>
                  <a:srgbClr val="000000"/>
                </a:solidFill>
                <a:uFill>
                  <a:solidFill>
                    <a:srgbClr val="FFFFFF"/>
                  </a:solidFill>
                </a:uFill>
              </a:rPr>
              <a:t>Seismology</a:t>
            </a:r>
            <a:endParaRPr lang="en-GB" sz="1800" b="0" strike="noStrike" spc="-1" dirty="0">
              <a:solidFill>
                <a:srgbClr val="000000"/>
              </a:solidFill>
              <a:uFill>
                <a:solidFill>
                  <a:srgbClr val="FFFFFF"/>
                </a:solidFill>
              </a:uFill>
              <a:latin typeface="Arial"/>
            </a:endParaRPr>
          </a:p>
        </p:txBody>
      </p:sp>
      <p:sp>
        <p:nvSpPr>
          <p:cNvPr id="165" name="CustomShape 15"/>
          <p:cNvSpPr/>
          <p:nvPr/>
        </p:nvSpPr>
        <p:spPr>
          <a:xfrm>
            <a:off x="2448000" y="6660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Shared modules between all degree programmes</a:t>
            </a:r>
            <a:endParaRPr lang="en-GB" sz="1800" b="0" strike="noStrike" spc="-1">
              <a:solidFill>
                <a:srgbClr val="000000"/>
              </a:solidFill>
              <a:uFill>
                <a:solidFill>
                  <a:srgbClr val="FFFFFF"/>
                </a:solidFill>
              </a:uFill>
              <a:latin typeface="Arial"/>
            </a:endParaRPr>
          </a:p>
        </p:txBody>
      </p:sp>
      <p:sp>
        <p:nvSpPr>
          <p:cNvPr id="166" name="CustomShape 16"/>
          <p:cNvSpPr/>
          <p:nvPr/>
        </p:nvSpPr>
        <p:spPr>
          <a:xfrm>
            <a:off x="2448000" y="69840"/>
            <a:ext cx="6695280" cy="364320"/>
          </a:xfrm>
          <a:prstGeom prst="rect">
            <a:avLst/>
          </a:prstGeom>
          <a:noFill/>
          <a:ln>
            <a:noFill/>
          </a:ln>
        </p:spPr>
        <p:style>
          <a:lnRef idx="0">
            <a:scrgbClr r="0" g="0" b="0"/>
          </a:lnRef>
          <a:fillRef idx="0">
            <a:scrgbClr r="0" g="0" b="0"/>
          </a:fillRef>
          <a:effectRef idx="0">
            <a:scrgbClr r="0" g="0" b="0"/>
          </a:effectRef>
          <a:fontRef idx="minor"/>
        </p:style>
      </p:sp>
      <p:sp>
        <p:nvSpPr>
          <p:cNvPr id="167" name="CustomShape 17"/>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15</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169" name="CustomShape 2"/>
          <p:cNvSpPr/>
          <p:nvPr/>
        </p:nvSpPr>
        <p:spPr>
          <a:xfrm>
            <a:off x="2303640" y="30240"/>
            <a:ext cx="66952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ts val="171"/>
              </a:lnSpc>
            </a:pPr>
            <a:r>
              <a:rPr lang="en-GB" sz="1800" b="0" strike="noStrike" spc="-1">
                <a:solidFill>
                  <a:srgbClr val="FFFFFF"/>
                </a:solidFill>
                <a:uFill>
                  <a:solidFill>
                    <a:srgbClr val="FFFFFF"/>
                  </a:solidFill>
                </a:uFill>
                <a:latin typeface="Arial"/>
                <a:ea typeface="DejaVu Sans"/>
              </a:rPr>
              <a:t>Uranium, the heaviest element in the Solar System</a:t>
            </a:r>
            <a:endParaRPr lang="en-GB" sz="1800" b="0" strike="noStrike" spc="-1">
              <a:solidFill>
                <a:srgbClr val="000000"/>
              </a:solidFill>
              <a:uFill>
                <a:solidFill>
                  <a:srgbClr val="FFFFFF"/>
                </a:solidFill>
              </a:uFill>
              <a:latin typeface="Arial"/>
            </a:endParaRPr>
          </a:p>
        </p:txBody>
      </p:sp>
      <p:sp>
        <p:nvSpPr>
          <p:cNvPr id="170" name="CustomShape 3"/>
          <p:cNvSpPr/>
          <p:nvPr/>
        </p:nvSpPr>
        <p:spPr>
          <a:xfrm>
            <a:off x="936720" y="4896000"/>
            <a:ext cx="2100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Replace with U, Th</a:t>
            </a:r>
            <a:endParaRPr lang="en-GB" sz="1800" b="0" strike="noStrike" spc="-1">
              <a:solidFill>
                <a:srgbClr val="000000"/>
              </a:solidFill>
              <a:uFill>
                <a:solidFill>
                  <a:srgbClr val="FFFFFF"/>
                </a:solidFill>
              </a:uFill>
              <a:latin typeface="Arial"/>
            </a:endParaRPr>
          </a:p>
        </p:txBody>
      </p:sp>
      <p:pic>
        <p:nvPicPr>
          <p:cNvPr id="171" name="Picture 4"/>
          <p:cNvPicPr/>
          <p:nvPr/>
        </p:nvPicPr>
        <p:blipFill>
          <a:blip r:embed="rId3"/>
          <a:stretch/>
        </p:blipFill>
        <p:spPr>
          <a:xfrm>
            <a:off x="2471760" y="1677960"/>
            <a:ext cx="4236480" cy="3823560"/>
          </a:xfrm>
          <a:prstGeom prst="rect">
            <a:avLst/>
          </a:prstGeom>
          <a:ln>
            <a:noFill/>
          </a:ln>
        </p:spPr>
      </p:pic>
      <p:sp>
        <p:nvSpPr>
          <p:cNvPr id="172" name="CustomShape 4"/>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16</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174" name="CustomShape 2"/>
          <p:cNvSpPr/>
          <p:nvPr/>
        </p:nvSpPr>
        <p:spPr>
          <a:xfrm>
            <a:off x="2303640" y="30240"/>
            <a:ext cx="66952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ts val="171"/>
              </a:lnSpc>
            </a:pPr>
            <a:r>
              <a:rPr lang="en-GB" sz="1800" b="0" strike="noStrike" spc="-1">
                <a:solidFill>
                  <a:srgbClr val="FFFFFF"/>
                </a:solidFill>
                <a:uFill>
                  <a:solidFill>
                    <a:srgbClr val="FFFFFF"/>
                  </a:solidFill>
                </a:uFill>
                <a:latin typeface="Arial"/>
                <a:ea typeface="DejaVu Sans"/>
              </a:rPr>
              <a:t>U decays to Pb and He at a precisely known rate</a:t>
            </a:r>
            <a:endParaRPr lang="en-GB" sz="1800" b="0" strike="noStrike" spc="-1">
              <a:solidFill>
                <a:srgbClr val="000000"/>
              </a:solidFill>
              <a:uFill>
                <a:solidFill>
                  <a:srgbClr val="FFFFFF"/>
                </a:solidFill>
              </a:uFill>
              <a:latin typeface="Arial"/>
            </a:endParaRPr>
          </a:p>
        </p:txBody>
      </p:sp>
      <p:sp>
        <p:nvSpPr>
          <p:cNvPr id="175" name="CustomShape 3"/>
          <p:cNvSpPr/>
          <p:nvPr/>
        </p:nvSpPr>
        <p:spPr>
          <a:xfrm>
            <a:off x="936720" y="4896000"/>
            <a:ext cx="2100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Replace with U, Th</a:t>
            </a:r>
            <a:endParaRPr lang="en-GB" sz="1800" b="0" strike="noStrike" spc="-1">
              <a:solidFill>
                <a:srgbClr val="000000"/>
              </a:solidFill>
              <a:uFill>
                <a:solidFill>
                  <a:srgbClr val="FFFFFF"/>
                </a:solidFill>
              </a:uFill>
              <a:latin typeface="Arial"/>
            </a:endParaRPr>
          </a:p>
        </p:txBody>
      </p:sp>
      <p:pic>
        <p:nvPicPr>
          <p:cNvPr id="176" name="Picture 4"/>
          <p:cNvPicPr/>
          <p:nvPr/>
        </p:nvPicPr>
        <p:blipFill>
          <a:blip r:embed="rId3"/>
          <a:stretch/>
        </p:blipFill>
        <p:spPr>
          <a:xfrm>
            <a:off x="69840" y="398520"/>
            <a:ext cx="9051120" cy="6260400"/>
          </a:xfrm>
          <a:prstGeom prst="rect">
            <a:avLst/>
          </a:prstGeom>
          <a:ln>
            <a:noFill/>
          </a:ln>
        </p:spPr>
      </p:pic>
      <p:sp>
        <p:nvSpPr>
          <p:cNvPr id="177" name="CustomShape 4"/>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17</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179" name="Picture 2"/>
          <p:cNvPicPr/>
          <p:nvPr/>
        </p:nvPicPr>
        <p:blipFill>
          <a:blip r:embed="rId3"/>
          <a:stretch/>
        </p:blipFill>
        <p:spPr>
          <a:xfrm>
            <a:off x="-71280" y="510824"/>
            <a:ext cx="9270360" cy="5793480"/>
          </a:xfrm>
          <a:prstGeom prst="rect">
            <a:avLst/>
          </a:prstGeom>
          <a:ln>
            <a:noFill/>
          </a:ln>
        </p:spPr>
      </p:pic>
      <p:sp>
        <p:nvSpPr>
          <p:cNvPr id="180" name="CustomShape 2"/>
          <p:cNvSpPr/>
          <p:nvPr/>
        </p:nvSpPr>
        <p:spPr>
          <a:xfrm>
            <a:off x="4575240" y="5180040"/>
            <a:ext cx="1759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He-age = 1 Myr</a:t>
            </a:r>
            <a:endParaRPr lang="en-GB" sz="1800" b="0" strike="noStrike" spc="-1">
              <a:solidFill>
                <a:srgbClr val="000000"/>
              </a:solidFill>
              <a:uFill>
                <a:solidFill>
                  <a:srgbClr val="FFFFFF"/>
                </a:solidFill>
              </a:uFill>
              <a:latin typeface="Arial"/>
            </a:endParaRPr>
          </a:p>
        </p:txBody>
      </p:sp>
      <p:sp>
        <p:nvSpPr>
          <p:cNvPr id="181" name="CustomShape 3"/>
          <p:cNvSpPr/>
          <p:nvPr/>
        </p:nvSpPr>
        <p:spPr>
          <a:xfrm>
            <a:off x="4592520" y="642960"/>
            <a:ext cx="1759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He-age = 5 Myr</a:t>
            </a:r>
            <a:endParaRPr lang="en-GB" sz="1800" b="0" strike="noStrike" spc="-1">
              <a:solidFill>
                <a:srgbClr val="000000"/>
              </a:solidFill>
              <a:uFill>
                <a:solidFill>
                  <a:srgbClr val="FFFFFF"/>
                </a:solidFill>
              </a:uFill>
              <a:latin typeface="Arial"/>
            </a:endParaRPr>
          </a:p>
        </p:txBody>
      </p:sp>
      <p:sp>
        <p:nvSpPr>
          <p:cNvPr id="182" name="CustomShape 4"/>
          <p:cNvSpPr/>
          <p:nvPr/>
        </p:nvSpPr>
        <p:spPr>
          <a:xfrm>
            <a:off x="2448000" y="79200"/>
            <a:ext cx="66952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ts val="171"/>
              </a:lnSpc>
            </a:pPr>
            <a:r>
              <a:rPr lang="en-GB" sz="1800" b="0" strike="noStrike" spc="-1">
                <a:solidFill>
                  <a:srgbClr val="FFFFFF"/>
                </a:solidFill>
                <a:uFill>
                  <a:solidFill>
                    <a:srgbClr val="FFFFFF"/>
                  </a:solidFill>
                </a:uFill>
                <a:latin typeface="Arial"/>
                <a:ea typeface="DejaVu Sans"/>
              </a:rPr>
              <a:t>He-ages date cooling</a:t>
            </a:r>
            <a:endParaRPr lang="en-GB" sz="1800" b="0" strike="noStrike" spc="-1">
              <a:solidFill>
                <a:srgbClr val="000000"/>
              </a:solidFill>
              <a:uFill>
                <a:solidFill>
                  <a:srgbClr val="FFFFFF"/>
                </a:solidFill>
              </a:uFill>
              <a:latin typeface="Arial"/>
            </a:endParaRPr>
          </a:p>
        </p:txBody>
      </p:sp>
      <p:sp>
        <p:nvSpPr>
          <p:cNvPr id="183" name="CustomShape 5"/>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18</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185" name="CustomShape 2"/>
          <p:cNvSpPr/>
          <p:nvPr/>
        </p:nvSpPr>
        <p:spPr>
          <a:xfrm>
            <a:off x="2303640" y="30240"/>
            <a:ext cx="6695280" cy="450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ts val="171"/>
              </a:lnSpc>
            </a:pPr>
            <a:r>
              <a:rPr lang="en-GB" sz="1600" b="0" strike="noStrike" spc="-1">
                <a:solidFill>
                  <a:srgbClr val="FFFFFF"/>
                </a:solidFill>
                <a:uFill>
                  <a:solidFill>
                    <a:srgbClr val="FFFFFF"/>
                  </a:solidFill>
                </a:uFill>
                <a:latin typeface="Arial"/>
                <a:ea typeface="DejaVu Sans"/>
              </a:rPr>
              <a:t>A mass spectrometer at UCL's London Geochronology Centre (LGC)</a:t>
            </a:r>
            <a:endParaRPr lang="en-GB" sz="1800" b="0" strike="noStrike" spc="-1">
              <a:solidFill>
                <a:srgbClr val="000000"/>
              </a:solidFill>
              <a:uFill>
                <a:solidFill>
                  <a:srgbClr val="FFFFFF"/>
                </a:solidFill>
              </a:uFill>
              <a:latin typeface="Arial"/>
            </a:endParaRPr>
          </a:p>
        </p:txBody>
      </p:sp>
      <p:pic>
        <p:nvPicPr>
          <p:cNvPr id="186" name="Picture 3"/>
          <p:cNvPicPr/>
          <p:nvPr/>
        </p:nvPicPr>
        <p:blipFill>
          <a:blip r:embed="rId3"/>
          <a:stretch/>
        </p:blipFill>
        <p:spPr>
          <a:xfrm>
            <a:off x="144360" y="503280"/>
            <a:ext cx="8827200" cy="5831640"/>
          </a:xfrm>
          <a:prstGeom prst="rect">
            <a:avLst/>
          </a:prstGeom>
          <a:ln>
            <a:noFill/>
          </a:ln>
        </p:spPr>
      </p:pic>
      <p:sp>
        <p:nvSpPr>
          <p:cNvPr id="187" name="CustomShape 3"/>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19</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51" name="CustomShape 2"/>
          <p:cNvSpPr/>
          <p:nvPr/>
        </p:nvSpPr>
        <p:spPr>
          <a:xfrm>
            <a:off x="2303640" y="712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The UCL building is geologically interesting</a:t>
            </a:r>
            <a:endParaRPr lang="en-GB" sz="1800" b="0" strike="noStrike" spc="-1">
              <a:solidFill>
                <a:srgbClr val="000000"/>
              </a:solidFill>
              <a:uFill>
                <a:solidFill>
                  <a:srgbClr val="FFFFFF"/>
                </a:solidFill>
              </a:uFill>
              <a:latin typeface="Arial"/>
            </a:endParaRPr>
          </a:p>
        </p:txBody>
      </p:sp>
      <p:pic>
        <p:nvPicPr>
          <p:cNvPr id="52" name="Picture 3"/>
          <p:cNvPicPr/>
          <p:nvPr/>
        </p:nvPicPr>
        <p:blipFill rotWithShape="1">
          <a:blip r:embed="rId3"/>
          <a:srcRect t="5010" b="6204"/>
          <a:stretch/>
        </p:blipFill>
        <p:spPr>
          <a:xfrm>
            <a:off x="-16726" y="468361"/>
            <a:ext cx="9165600" cy="5829698"/>
          </a:xfrm>
          <a:prstGeom prst="rect">
            <a:avLst/>
          </a:prstGeom>
          <a:ln>
            <a:noFill/>
          </a:ln>
        </p:spPr>
      </p:pic>
      <p:sp>
        <p:nvSpPr>
          <p:cNvPr id="53" name="CustomShape 3"/>
          <p:cNvSpPr/>
          <p:nvPr/>
        </p:nvSpPr>
        <p:spPr>
          <a:xfrm>
            <a:off x="71280" y="6443640"/>
            <a:ext cx="646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189" name="CustomShape 2"/>
          <p:cNvSpPr/>
          <p:nvPr/>
        </p:nvSpPr>
        <p:spPr>
          <a:xfrm>
            <a:off x="0" y="478088"/>
            <a:ext cx="9143280" cy="5830840"/>
          </a:xfrm>
          <a:prstGeom prst="rect">
            <a:avLst/>
          </a:prstGeom>
          <a:solidFill>
            <a:srgbClr val="CCFFCC"/>
          </a:solidFill>
          <a:ln w="9360">
            <a:solidFill>
              <a:srgbClr val="3465A4"/>
            </a:solidFill>
            <a:round/>
          </a:ln>
        </p:spPr>
        <p:style>
          <a:lnRef idx="0">
            <a:scrgbClr r="0" g="0" b="0"/>
          </a:lnRef>
          <a:fillRef idx="0">
            <a:scrgbClr r="0" g="0" b="0"/>
          </a:fillRef>
          <a:effectRef idx="0">
            <a:scrgbClr r="0" g="0" b="0"/>
          </a:effectRef>
          <a:fontRef idx="minor"/>
        </p:style>
      </p:sp>
      <p:sp>
        <p:nvSpPr>
          <p:cNvPr id="190" name="CustomShape 3"/>
          <p:cNvSpPr/>
          <p:nvPr/>
        </p:nvSpPr>
        <p:spPr>
          <a:xfrm>
            <a:off x="360360" y="792000"/>
            <a:ext cx="4064760" cy="2518560"/>
          </a:xfrm>
          <a:prstGeom prst="rect">
            <a:avLst/>
          </a:prstGeom>
          <a:blipFill>
            <a:blip r:embed="rId3"/>
            <a:tile/>
          </a:blipFill>
          <a:ln w="36000">
            <a:solidFill>
              <a:srgbClr val="3465A4"/>
            </a:solidFill>
            <a:round/>
          </a:ln>
        </p:spPr>
        <p:style>
          <a:lnRef idx="0">
            <a:scrgbClr r="0" g="0" b="0"/>
          </a:lnRef>
          <a:fillRef idx="0">
            <a:scrgbClr r="0" g="0" b="0"/>
          </a:fillRef>
          <a:effectRef idx="0">
            <a:scrgbClr r="0" g="0" b="0"/>
          </a:effectRef>
          <a:fontRef idx="minor"/>
        </p:style>
      </p:sp>
      <p:sp>
        <p:nvSpPr>
          <p:cNvPr id="191" name="CustomShape 4"/>
          <p:cNvSpPr/>
          <p:nvPr/>
        </p:nvSpPr>
        <p:spPr>
          <a:xfrm>
            <a:off x="4646520" y="792000"/>
            <a:ext cx="4064760" cy="2518560"/>
          </a:xfrm>
          <a:prstGeom prst="rect">
            <a:avLst/>
          </a:prstGeom>
          <a:solidFill>
            <a:srgbClr val="66FFFF"/>
          </a:solidFill>
          <a:ln w="36000">
            <a:solidFill>
              <a:srgbClr val="3465A4"/>
            </a:solidFill>
            <a:round/>
          </a:ln>
        </p:spPr>
        <p:style>
          <a:lnRef idx="0">
            <a:scrgbClr r="0" g="0" b="0"/>
          </a:lnRef>
          <a:fillRef idx="0">
            <a:scrgbClr r="0" g="0" b="0"/>
          </a:fillRef>
          <a:effectRef idx="0">
            <a:scrgbClr r="0" g="0" b="0"/>
          </a:effectRef>
          <a:fontRef idx="minor"/>
        </p:style>
      </p:sp>
      <p:sp>
        <p:nvSpPr>
          <p:cNvPr id="192" name="CustomShape 5"/>
          <p:cNvSpPr/>
          <p:nvPr/>
        </p:nvSpPr>
        <p:spPr>
          <a:xfrm>
            <a:off x="360360" y="3672000"/>
            <a:ext cx="4064760" cy="2518560"/>
          </a:xfrm>
          <a:prstGeom prst="rect">
            <a:avLst/>
          </a:prstGeom>
          <a:solidFill>
            <a:srgbClr val="FFFF99"/>
          </a:solidFill>
          <a:ln w="36000">
            <a:solidFill>
              <a:srgbClr val="3465A4"/>
            </a:solidFill>
            <a:round/>
          </a:ln>
        </p:spPr>
        <p:style>
          <a:lnRef idx="0">
            <a:scrgbClr r="0" g="0" b="0"/>
          </a:lnRef>
          <a:fillRef idx="0">
            <a:scrgbClr r="0" g="0" b="0"/>
          </a:fillRef>
          <a:effectRef idx="0">
            <a:scrgbClr r="0" g="0" b="0"/>
          </a:effectRef>
          <a:fontRef idx="minor"/>
        </p:style>
      </p:sp>
      <p:sp>
        <p:nvSpPr>
          <p:cNvPr id="193" name="CustomShape 6"/>
          <p:cNvSpPr/>
          <p:nvPr/>
        </p:nvSpPr>
        <p:spPr>
          <a:xfrm>
            <a:off x="4646520" y="3672000"/>
            <a:ext cx="4064760" cy="2518560"/>
          </a:xfrm>
          <a:prstGeom prst="rect">
            <a:avLst/>
          </a:prstGeom>
          <a:blipFill>
            <a:blip r:embed="rId4"/>
            <a:tile/>
          </a:blipFill>
          <a:ln w="36000">
            <a:solidFill>
              <a:srgbClr val="3465A4"/>
            </a:solidFill>
            <a:round/>
          </a:ln>
        </p:spPr>
        <p:style>
          <a:lnRef idx="0">
            <a:scrgbClr r="0" g="0" b="0"/>
          </a:lnRef>
          <a:fillRef idx="0">
            <a:scrgbClr r="0" g="0" b="0"/>
          </a:fillRef>
          <a:effectRef idx="0">
            <a:scrgbClr r="0" g="0" b="0"/>
          </a:effectRef>
          <a:fontRef idx="minor"/>
        </p:style>
      </p:sp>
      <p:sp>
        <p:nvSpPr>
          <p:cNvPr id="194" name="CustomShape 7"/>
          <p:cNvSpPr/>
          <p:nvPr/>
        </p:nvSpPr>
        <p:spPr>
          <a:xfrm>
            <a:off x="204804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1</a:t>
            </a:r>
            <a:endParaRPr lang="en-GB" sz="1800" b="0" strike="noStrike" spc="-1">
              <a:solidFill>
                <a:srgbClr val="000000"/>
              </a:solidFill>
              <a:uFill>
                <a:solidFill>
                  <a:srgbClr val="FFFFFF"/>
                </a:solidFill>
              </a:uFill>
              <a:latin typeface="Arial"/>
            </a:endParaRPr>
          </a:p>
        </p:txBody>
      </p:sp>
      <p:sp>
        <p:nvSpPr>
          <p:cNvPr id="195" name="CustomShape 8"/>
          <p:cNvSpPr/>
          <p:nvPr/>
        </p:nvSpPr>
        <p:spPr>
          <a:xfrm>
            <a:off x="621360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2</a:t>
            </a:r>
            <a:endParaRPr lang="en-GB" sz="1800" b="0" strike="noStrike" spc="-1">
              <a:solidFill>
                <a:srgbClr val="000000"/>
              </a:solidFill>
              <a:uFill>
                <a:solidFill>
                  <a:srgbClr val="FFFFFF"/>
                </a:solidFill>
              </a:uFill>
              <a:latin typeface="Arial"/>
            </a:endParaRPr>
          </a:p>
        </p:txBody>
      </p:sp>
      <p:sp>
        <p:nvSpPr>
          <p:cNvPr id="196" name="CustomShape 9"/>
          <p:cNvSpPr/>
          <p:nvPr/>
        </p:nvSpPr>
        <p:spPr>
          <a:xfrm>
            <a:off x="204804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3</a:t>
            </a:r>
            <a:endParaRPr lang="en-GB" sz="1800" b="0" strike="noStrike" spc="-1">
              <a:solidFill>
                <a:srgbClr val="000000"/>
              </a:solidFill>
              <a:uFill>
                <a:solidFill>
                  <a:srgbClr val="FFFFFF"/>
                </a:solidFill>
              </a:uFill>
              <a:latin typeface="Arial"/>
            </a:endParaRPr>
          </a:p>
        </p:txBody>
      </p:sp>
      <p:sp>
        <p:nvSpPr>
          <p:cNvPr id="197" name="CustomShape 10"/>
          <p:cNvSpPr/>
          <p:nvPr/>
        </p:nvSpPr>
        <p:spPr>
          <a:xfrm>
            <a:off x="615312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4</a:t>
            </a:r>
            <a:endParaRPr lang="en-GB" sz="1800" b="0" strike="noStrike" spc="-1">
              <a:solidFill>
                <a:srgbClr val="000000"/>
              </a:solidFill>
              <a:uFill>
                <a:solidFill>
                  <a:srgbClr val="FFFFFF"/>
                </a:solidFill>
              </a:uFill>
              <a:latin typeface="Arial"/>
            </a:endParaRPr>
          </a:p>
        </p:txBody>
      </p:sp>
      <p:sp>
        <p:nvSpPr>
          <p:cNvPr id="198" name="CustomShape 11"/>
          <p:cNvSpPr/>
          <p:nvPr/>
        </p:nvSpPr>
        <p:spPr>
          <a:xfrm>
            <a:off x="539640" y="937332"/>
            <a:ext cx="31568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Earth Materials </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The Earth </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From Petrology to </a:t>
            </a:r>
            <a:r>
              <a:rPr lang="en-GB" spc="-1" dirty="0" err="1">
                <a:solidFill>
                  <a:srgbClr val="000000"/>
                </a:solidFill>
                <a:uFill>
                  <a:solidFill>
                    <a:srgbClr val="FFFFFF"/>
                  </a:solidFill>
                </a:uFill>
              </a:rPr>
              <a:t>Petrogenesis</a:t>
            </a:r>
            <a:endParaRPr lang="en-GB"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Dynamic Earth</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Surface Processes</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Mathematical Methods I</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Mathematical Methods II</a:t>
            </a:r>
          </a:p>
          <a:p>
            <a:pPr marL="216000" indent="-215640">
              <a:lnSpc>
                <a:spcPct val="100000"/>
              </a:lnSpc>
              <a:buClr>
                <a:srgbClr val="000000"/>
              </a:buClr>
              <a:buFont typeface="Wingdings" charset="2"/>
              <a:buChar char=""/>
            </a:pPr>
            <a:r>
              <a:rPr lang="en-GB" spc="-1" dirty="0">
                <a:solidFill>
                  <a:srgbClr val="000000"/>
                </a:solidFill>
                <a:uFill>
                  <a:solidFill>
                    <a:srgbClr val="FFFFFF"/>
                  </a:solidFill>
                </a:uFill>
              </a:rPr>
              <a:t>Classical Mechanics</a:t>
            </a:r>
            <a:endParaRPr lang="en-GB" sz="1800" b="0" strike="noStrike" spc="-1" dirty="0">
              <a:solidFill>
                <a:srgbClr val="000000"/>
              </a:solidFill>
              <a:uFill>
                <a:solidFill>
                  <a:srgbClr val="FFFFFF"/>
                </a:solidFill>
              </a:uFill>
              <a:latin typeface="Arial"/>
            </a:endParaRPr>
          </a:p>
        </p:txBody>
      </p:sp>
      <p:sp>
        <p:nvSpPr>
          <p:cNvPr id="199" name="CustomShape 12"/>
          <p:cNvSpPr/>
          <p:nvPr/>
        </p:nvSpPr>
        <p:spPr>
          <a:xfrm>
            <a:off x="4844160" y="795240"/>
            <a:ext cx="3484800" cy="1461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Global Geophysics</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Structural Geology and Tectonics</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Maps, Images &amp; Structures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Surface Processes &amp; Structures</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Principles of Climate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Isotope Geology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Electricity &amp; Magnetism</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Mathematical Methods III</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Physics of the Solar System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Numerical Methods for Earth Sciences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Igneous Petrology</a:t>
            </a:r>
            <a:endParaRPr lang="en-GB" sz="1800" b="0" strike="noStrike" spc="-1" dirty="0">
              <a:solidFill>
                <a:srgbClr val="000000"/>
              </a:solidFill>
              <a:uFill>
                <a:solidFill>
                  <a:srgbClr val="FFFFFF"/>
                </a:solidFill>
              </a:uFill>
              <a:latin typeface="Arial"/>
            </a:endParaRPr>
          </a:p>
        </p:txBody>
      </p:sp>
      <p:sp>
        <p:nvSpPr>
          <p:cNvPr id="200" name="CustomShape 13"/>
          <p:cNvSpPr/>
          <p:nvPr/>
        </p:nvSpPr>
        <p:spPr>
          <a:xfrm>
            <a:off x="345240" y="3710160"/>
            <a:ext cx="3988800" cy="1735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Crustal </a:t>
            </a:r>
            <a:r>
              <a:rPr lang="en-GB" sz="1300" spc="-1" dirty="0" smtClean="0">
                <a:solidFill>
                  <a:srgbClr val="000000"/>
                </a:solidFill>
                <a:uFill>
                  <a:solidFill>
                    <a:srgbClr val="FFFFFF"/>
                  </a:solidFill>
                </a:uFill>
              </a:rPr>
              <a:t>Dynamics</a:t>
            </a:r>
            <a:endParaRPr lang="en-GB" sz="13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Earth Resources &amp; Sustainability </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Groundwater Science</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Marine Geology </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Advanced Geochemistry</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Metamorphism and Metamorphic Processes </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Field Geophysics</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Seismology I </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Ocean Physics and Climate Change</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Seismology II </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Geodynamics and Global Tectonics</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Climate and Energy </a:t>
            </a:r>
            <a:endParaRPr lang="en-GB" sz="1300" b="0" strike="noStrike" spc="-1" dirty="0">
              <a:solidFill>
                <a:srgbClr val="000000"/>
              </a:solidFill>
              <a:uFill>
                <a:solidFill>
                  <a:srgbClr val="FFFFFF"/>
                </a:solidFill>
              </a:uFill>
              <a:latin typeface="Arial"/>
            </a:endParaRPr>
          </a:p>
        </p:txBody>
      </p:sp>
      <p:sp>
        <p:nvSpPr>
          <p:cNvPr id="201" name="CustomShape 14"/>
          <p:cNvSpPr/>
          <p:nvPr/>
        </p:nvSpPr>
        <p:spPr>
          <a:xfrm>
            <a:off x="4664880" y="3920760"/>
            <a:ext cx="3987000" cy="118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Earth &amp; Planetary Materials</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Physical Volcanology &amp; Volcanic Hazard</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Tectonic Geomorphology</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Sustainable Management of the Environment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Earth &amp; Planetary System Science</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Independent </a:t>
            </a:r>
            <a:r>
              <a:rPr lang="en-GB" sz="1400" spc="-1" dirty="0" err="1">
                <a:solidFill>
                  <a:srgbClr val="000000"/>
                </a:solidFill>
                <a:uFill>
                  <a:solidFill>
                    <a:srgbClr val="FFFFFF"/>
                  </a:solidFill>
                </a:uFill>
              </a:rPr>
              <a:t>MSci</a:t>
            </a:r>
            <a:r>
              <a:rPr lang="en-GB" sz="1400" spc="-1" dirty="0">
                <a:solidFill>
                  <a:srgbClr val="000000"/>
                </a:solidFill>
                <a:uFill>
                  <a:solidFill>
                    <a:srgbClr val="FFFFFF"/>
                  </a:solidFill>
                </a:uFill>
              </a:rPr>
              <a:t> Project</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Earthquake Seismology &amp; Earthquake Hazards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Melting &amp; Volcanism</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Deep Earth and Planetary Modelling</a:t>
            </a:r>
            <a:endParaRPr lang="en-GB" sz="1800" b="0" strike="noStrike" spc="-1" dirty="0">
              <a:solidFill>
                <a:srgbClr val="000000"/>
              </a:solidFill>
              <a:uFill>
                <a:solidFill>
                  <a:srgbClr val="FFFFFF"/>
                </a:solidFill>
              </a:uFill>
              <a:latin typeface="Arial"/>
            </a:endParaRPr>
          </a:p>
        </p:txBody>
      </p:sp>
      <p:sp>
        <p:nvSpPr>
          <p:cNvPr id="202" name="CustomShape 15"/>
          <p:cNvSpPr/>
          <p:nvPr/>
        </p:nvSpPr>
        <p:spPr>
          <a:xfrm>
            <a:off x="2448000" y="6660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Geophysics</a:t>
            </a:r>
            <a:endParaRPr lang="en-GB" sz="1800" b="0" strike="noStrike" spc="-1">
              <a:solidFill>
                <a:srgbClr val="000000"/>
              </a:solidFill>
              <a:uFill>
                <a:solidFill>
                  <a:srgbClr val="FFFFFF"/>
                </a:solidFill>
              </a:uFill>
              <a:latin typeface="Arial"/>
            </a:endParaRPr>
          </a:p>
        </p:txBody>
      </p:sp>
      <p:sp>
        <p:nvSpPr>
          <p:cNvPr id="203" name="CustomShape 16"/>
          <p:cNvSpPr/>
          <p:nvPr/>
        </p:nvSpPr>
        <p:spPr>
          <a:xfrm>
            <a:off x="2448000" y="69840"/>
            <a:ext cx="6695280" cy="364320"/>
          </a:xfrm>
          <a:prstGeom prst="rect">
            <a:avLst/>
          </a:prstGeom>
          <a:noFill/>
          <a:ln>
            <a:noFill/>
          </a:ln>
        </p:spPr>
        <p:style>
          <a:lnRef idx="0">
            <a:scrgbClr r="0" g="0" b="0"/>
          </a:lnRef>
          <a:fillRef idx="0">
            <a:scrgbClr r="0" g="0" b="0"/>
          </a:fillRef>
          <a:effectRef idx="0">
            <a:scrgbClr r="0" g="0" b="0"/>
          </a:effectRef>
          <a:fontRef idx="minor"/>
        </p:style>
      </p:sp>
      <p:sp>
        <p:nvSpPr>
          <p:cNvPr id="204" name="CustomShape 17"/>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20</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206" name="CustomShape 2"/>
          <p:cNvSpPr/>
          <p:nvPr/>
        </p:nvSpPr>
        <p:spPr>
          <a:xfrm>
            <a:off x="1655640" y="73080"/>
            <a:ext cx="7414560" cy="33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600" b="0" strike="noStrike" spc="-1">
                <a:solidFill>
                  <a:srgbClr val="FFFFFF"/>
                </a:solidFill>
                <a:uFill>
                  <a:solidFill>
                    <a:srgbClr val="FFFFFF"/>
                  </a:solidFill>
                </a:uFill>
                <a:latin typeface="Arial"/>
                <a:ea typeface="DejaVu Sans"/>
              </a:rPr>
              <a:t>Plate tectonics</a:t>
            </a:r>
            <a:endParaRPr lang="en-GB" sz="1800" b="0" strike="noStrike" spc="-1">
              <a:solidFill>
                <a:srgbClr val="000000"/>
              </a:solidFill>
              <a:uFill>
                <a:solidFill>
                  <a:srgbClr val="FFFFFF"/>
                </a:solidFill>
              </a:uFill>
              <a:latin typeface="Arial"/>
            </a:endParaRPr>
          </a:p>
        </p:txBody>
      </p:sp>
      <p:sp>
        <p:nvSpPr>
          <p:cNvPr id="207" name="CustomShape 3"/>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21</a:t>
            </a:fld>
            <a:endParaRPr lang="en-US" dirty="0"/>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143000"/>
            <a:ext cx="6858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210" name="CustomShape 2"/>
          <p:cNvSpPr/>
          <p:nvPr/>
        </p:nvSpPr>
        <p:spPr>
          <a:xfrm>
            <a:off x="1655640" y="71280"/>
            <a:ext cx="7487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600" b="0" strike="noStrike" spc="-1">
                <a:solidFill>
                  <a:srgbClr val="FFFFFF"/>
                </a:solidFill>
                <a:uFill>
                  <a:solidFill>
                    <a:srgbClr val="FFFFFF"/>
                  </a:solidFill>
                </a:uFill>
                <a:latin typeface="Arial"/>
                <a:ea typeface="DejaVu Sans"/>
              </a:rPr>
              <a:t>Seismic tomography of the mantle</a:t>
            </a:r>
            <a:endParaRPr lang="en-GB" sz="1800" b="0" strike="noStrike" spc="-1">
              <a:solidFill>
                <a:srgbClr val="000000"/>
              </a:solidFill>
              <a:uFill>
                <a:solidFill>
                  <a:srgbClr val="FFFFFF"/>
                </a:solidFill>
              </a:uFill>
              <a:latin typeface="Arial"/>
            </a:endParaRPr>
          </a:p>
        </p:txBody>
      </p:sp>
      <p:pic>
        <p:nvPicPr>
          <p:cNvPr id="211" name="Picture 3"/>
          <p:cNvPicPr/>
          <p:nvPr/>
        </p:nvPicPr>
        <p:blipFill>
          <a:blip r:embed="rId3"/>
          <a:stretch/>
        </p:blipFill>
        <p:spPr>
          <a:xfrm>
            <a:off x="0" y="493552"/>
            <a:ext cx="9143280" cy="5871600"/>
          </a:xfrm>
          <a:prstGeom prst="rect">
            <a:avLst/>
          </a:prstGeom>
          <a:ln>
            <a:noFill/>
          </a:ln>
        </p:spPr>
      </p:pic>
      <p:sp>
        <p:nvSpPr>
          <p:cNvPr id="212" name="CustomShape 3"/>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22</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214" name="CustomShape 2"/>
          <p:cNvSpPr/>
          <p:nvPr/>
        </p:nvSpPr>
        <p:spPr>
          <a:xfrm>
            <a:off x="0" y="487816"/>
            <a:ext cx="9143280" cy="5830840"/>
          </a:xfrm>
          <a:prstGeom prst="rect">
            <a:avLst/>
          </a:prstGeom>
          <a:solidFill>
            <a:srgbClr val="CCFFCC"/>
          </a:solidFill>
          <a:ln w="9360">
            <a:solidFill>
              <a:srgbClr val="3465A4"/>
            </a:solidFill>
            <a:round/>
          </a:ln>
        </p:spPr>
        <p:style>
          <a:lnRef idx="0">
            <a:scrgbClr r="0" g="0" b="0"/>
          </a:lnRef>
          <a:fillRef idx="0">
            <a:scrgbClr r="0" g="0" b="0"/>
          </a:fillRef>
          <a:effectRef idx="0">
            <a:scrgbClr r="0" g="0" b="0"/>
          </a:effectRef>
          <a:fontRef idx="minor"/>
        </p:style>
      </p:sp>
      <p:sp>
        <p:nvSpPr>
          <p:cNvPr id="215" name="CustomShape 3"/>
          <p:cNvSpPr/>
          <p:nvPr/>
        </p:nvSpPr>
        <p:spPr>
          <a:xfrm>
            <a:off x="360360" y="792000"/>
            <a:ext cx="4064760" cy="2518560"/>
          </a:xfrm>
          <a:prstGeom prst="rect">
            <a:avLst/>
          </a:prstGeom>
          <a:blipFill>
            <a:blip r:embed="rId3"/>
            <a:tile/>
          </a:blipFill>
          <a:ln w="36000">
            <a:solidFill>
              <a:srgbClr val="3465A4"/>
            </a:solidFill>
            <a:round/>
          </a:ln>
        </p:spPr>
        <p:style>
          <a:lnRef idx="0">
            <a:scrgbClr r="0" g="0" b="0"/>
          </a:lnRef>
          <a:fillRef idx="0">
            <a:scrgbClr r="0" g="0" b="0"/>
          </a:fillRef>
          <a:effectRef idx="0">
            <a:scrgbClr r="0" g="0" b="0"/>
          </a:effectRef>
          <a:fontRef idx="minor"/>
        </p:style>
      </p:sp>
      <p:sp>
        <p:nvSpPr>
          <p:cNvPr id="216" name="CustomShape 4"/>
          <p:cNvSpPr/>
          <p:nvPr/>
        </p:nvSpPr>
        <p:spPr>
          <a:xfrm>
            <a:off x="4646520" y="792000"/>
            <a:ext cx="4064760" cy="2518560"/>
          </a:xfrm>
          <a:prstGeom prst="rect">
            <a:avLst/>
          </a:prstGeom>
          <a:solidFill>
            <a:srgbClr val="66FFFF"/>
          </a:solidFill>
          <a:ln w="36000">
            <a:solidFill>
              <a:srgbClr val="3465A4"/>
            </a:solidFill>
            <a:round/>
          </a:ln>
        </p:spPr>
        <p:style>
          <a:lnRef idx="0">
            <a:scrgbClr r="0" g="0" b="0"/>
          </a:lnRef>
          <a:fillRef idx="0">
            <a:scrgbClr r="0" g="0" b="0"/>
          </a:fillRef>
          <a:effectRef idx="0">
            <a:scrgbClr r="0" g="0" b="0"/>
          </a:effectRef>
          <a:fontRef idx="minor"/>
        </p:style>
      </p:sp>
      <p:sp>
        <p:nvSpPr>
          <p:cNvPr id="217" name="CustomShape 5"/>
          <p:cNvSpPr/>
          <p:nvPr/>
        </p:nvSpPr>
        <p:spPr>
          <a:xfrm>
            <a:off x="360360" y="3672000"/>
            <a:ext cx="4064760" cy="2518560"/>
          </a:xfrm>
          <a:prstGeom prst="rect">
            <a:avLst/>
          </a:prstGeom>
          <a:solidFill>
            <a:srgbClr val="FFFF99"/>
          </a:solidFill>
          <a:ln w="36000">
            <a:solidFill>
              <a:srgbClr val="3465A4"/>
            </a:solidFill>
            <a:round/>
          </a:ln>
        </p:spPr>
        <p:style>
          <a:lnRef idx="0">
            <a:scrgbClr r="0" g="0" b="0"/>
          </a:lnRef>
          <a:fillRef idx="0">
            <a:scrgbClr r="0" g="0" b="0"/>
          </a:fillRef>
          <a:effectRef idx="0">
            <a:scrgbClr r="0" g="0" b="0"/>
          </a:effectRef>
          <a:fontRef idx="minor"/>
        </p:style>
      </p:sp>
      <p:sp>
        <p:nvSpPr>
          <p:cNvPr id="218" name="CustomShape 6"/>
          <p:cNvSpPr/>
          <p:nvPr/>
        </p:nvSpPr>
        <p:spPr>
          <a:xfrm>
            <a:off x="4646520" y="3672000"/>
            <a:ext cx="4064760" cy="2518560"/>
          </a:xfrm>
          <a:prstGeom prst="rect">
            <a:avLst/>
          </a:prstGeom>
          <a:blipFill>
            <a:blip r:embed="rId4"/>
            <a:tile/>
          </a:blipFill>
          <a:ln w="36000">
            <a:solidFill>
              <a:srgbClr val="3465A4"/>
            </a:solidFill>
            <a:round/>
          </a:ln>
        </p:spPr>
        <p:style>
          <a:lnRef idx="0">
            <a:scrgbClr r="0" g="0" b="0"/>
          </a:lnRef>
          <a:fillRef idx="0">
            <a:scrgbClr r="0" g="0" b="0"/>
          </a:fillRef>
          <a:effectRef idx="0">
            <a:scrgbClr r="0" g="0" b="0"/>
          </a:effectRef>
          <a:fontRef idx="minor"/>
        </p:style>
      </p:sp>
      <p:sp>
        <p:nvSpPr>
          <p:cNvPr id="219" name="CustomShape 7"/>
          <p:cNvSpPr/>
          <p:nvPr/>
        </p:nvSpPr>
        <p:spPr>
          <a:xfrm>
            <a:off x="204804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1</a:t>
            </a:r>
            <a:endParaRPr lang="en-GB" sz="1800" b="0" strike="noStrike" spc="-1">
              <a:solidFill>
                <a:srgbClr val="000000"/>
              </a:solidFill>
              <a:uFill>
                <a:solidFill>
                  <a:srgbClr val="FFFFFF"/>
                </a:solidFill>
              </a:uFill>
              <a:latin typeface="Arial"/>
            </a:endParaRPr>
          </a:p>
        </p:txBody>
      </p:sp>
      <p:sp>
        <p:nvSpPr>
          <p:cNvPr id="220" name="CustomShape 8"/>
          <p:cNvSpPr/>
          <p:nvPr/>
        </p:nvSpPr>
        <p:spPr>
          <a:xfrm>
            <a:off x="615312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2</a:t>
            </a:r>
            <a:endParaRPr lang="en-GB" sz="1800" b="0" strike="noStrike" spc="-1">
              <a:solidFill>
                <a:srgbClr val="000000"/>
              </a:solidFill>
              <a:uFill>
                <a:solidFill>
                  <a:srgbClr val="FFFFFF"/>
                </a:solidFill>
              </a:uFill>
              <a:latin typeface="Arial"/>
            </a:endParaRPr>
          </a:p>
        </p:txBody>
      </p:sp>
      <p:sp>
        <p:nvSpPr>
          <p:cNvPr id="221" name="CustomShape 9"/>
          <p:cNvSpPr/>
          <p:nvPr/>
        </p:nvSpPr>
        <p:spPr>
          <a:xfrm>
            <a:off x="204804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3</a:t>
            </a:r>
            <a:endParaRPr lang="en-GB" sz="1800" b="0" strike="noStrike" spc="-1">
              <a:solidFill>
                <a:srgbClr val="000000"/>
              </a:solidFill>
              <a:uFill>
                <a:solidFill>
                  <a:srgbClr val="FFFFFF"/>
                </a:solidFill>
              </a:uFill>
              <a:latin typeface="Arial"/>
            </a:endParaRPr>
          </a:p>
        </p:txBody>
      </p:sp>
      <p:sp>
        <p:nvSpPr>
          <p:cNvPr id="222" name="CustomShape 10"/>
          <p:cNvSpPr/>
          <p:nvPr/>
        </p:nvSpPr>
        <p:spPr>
          <a:xfrm>
            <a:off x="615312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4</a:t>
            </a:r>
            <a:endParaRPr lang="en-GB" sz="1800" b="0" strike="noStrike" spc="-1">
              <a:solidFill>
                <a:srgbClr val="000000"/>
              </a:solidFill>
              <a:uFill>
                <a:solidFill>
                  <a:srgbClr val="FFFFFF"/>
                </a:solidFill>
              </a:uFill>
              <a:latin typeface="Arial"/>
            </a:endParaRPr>
          </a:p>
        </p:txBody>
      </p:sp>
      <p:sp>
        <p:nvSpPr>
          <p:cNvPr id="223" name="CustomShape 11"/>
          <p:cNvSpPr/>
          <p:nvPr/>
        </p:nvSpPr>
        <p:spPr>
          <a:xfrm>
            <a:off x="518040" y="852399"/>
            <a:ext cx="3682440" cy="1186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Earth Materials</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The Earth</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Geochemistry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From Petrology to </a:t>
            </a:r>
            <a:r>
              <a:rPr lang="en-GB" sz="1400" spc="-1" dirty="0" err="1">
                <a:solidFill>
                  <a:srgbClr val="000000"/>
                </a:solidFill>
                <a:uFill>
                  <a:solidFill>
                    <a:srgbClr val="FFFFFF"/>
                  </a:solidFill>
                </a:uFill>
              </a:rPr>
              <a:t>Petrogenesis</a:t>
            </a:r>
            <a:endParaRPr lang="en-GB" sz="14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Dynamic Earth</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Surface Processes</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History of Life</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Foundations of Physical Geoscience</a:t>
            </a:r>
          </a:p>
          <a:p>
            <a:pPr marL="216000" indent="-215640">
              <a:lnSpc>
                <a:spcPct val="100000"/>
              </a:lnSpc>
              <a:buClr>
                <a:srgbClr val="000000"/>
              </a:buClr>
              <a:buFont typeface="Wingdings" charset="2"/>
              <a:buChar char=""/>
            </a:pPr>
            <a:r>
              <a:rPr lang="en-GB" sz="1400" spc="-1" dirty="0" smtClean="0">
                <a:solidFill>
                  <a:srgbClr val="000000"/>
                </a:solidFill>
                <a:uFill>
                  <a:solidFill>
                    <a:srgbClr val="FFFFFF"/>
                  </a:solidFill>
                </a:uFill>
              </a:rPr>
              <a:t>Mathematics</a:t>
            </a:r>
            <a:endParaRPr lang="en-GB" sz="14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Science </a:t>
            </a:r>
            <a:r>
              <a:rPr lang="en-GB" sz="1400" spc="-1" dirty="0" smtClean="0">
                <a:solidFill>
                  <a:srgbClr val="000000"/>
                </a:solidFill>
                <a:uFill>
                  <a:solidFill>
                    <a:srgbClr val="FFFFFF"/>
                  </a:solidFill>
                </a:uFill>
              </a:rPr>
              <a:t>Communication</a:t>
            </a:r>
            <a:r>
              <a:rPr lang="en-GB" sz="1400" spc="-1" dirty="0">
                <a:solidFill>
                  <a:srgbClr val="000000"/>
                </a:solidFill>
                <a:uFill>
                  <a:solidFill>
                    <a:srgbClr val="FFFFFF"/>
                  </a:solidFill>
                </a:uFill>
              </a:rPr>
              <a:t>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Revealing Science</a:t>
            </a:r>
            <a:endParaRPr lang="en-GB" sz="1800" b="0" strike="noStrike" spc="-1" dirty="0">
              <a:solidFill>
                <a:srgbClr val="000000"/>
              </a:solidFill>
              <a:uFill>
                <a:solidFill>
                  <a:srgbClr val="FFFFFF"/>
                </a:solidFill>
              </a:uFill>
              <a:latin typeface="Arial"/>
            </a:endParaRPr>
          </a:p>
        </p:txBody>
      </p:sp>
      <p:sp>
        <p:nvSpPr>
          <p:cNvPr id="224" name="CustomShape 12"/>
          <p:cNvSpPr/>
          <p:nvPr/>
        </p:nvSpPr>
        <p:spPr>
          <a:xfrm>
            <a:off x="4728600" y="833400"/>
            <a:ext cx="3885480" cy="912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Global Geophysics</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Maps, Images &amp; Structures</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Structural Geology &amp; Tectonics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Surface Processes &amp; Structures</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Isotope Geology</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Principles of Climate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Numerical Methods for Earth Sciences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Evolution in Science and Culture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Engaging the Public with Science </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Vertebrate Palaeontology &amp; Evolution</a:t>
            </a:r>
          </a:p>
          <a:p>
            <a:pPr marL="216000" indent="-215640">
              <a:lnSpc>
                <a:spcPct val="100000"/>
              </a:lnSpc>
              <a:buClr>
                <a:srgbClr val="000000"/>
              </a:buClr>
              <a:buFont typeface="Wingdings" charset="2"/>
              <a:buChar char=""/>
            </a:pPr>
            <a:r>
              <a:rPr lang="en-GB" sz="1400" spc="-1" dirty="0">
                <a:solidFill>
                  <a:srgbClr val="000000"/>
                </a:solidFill>
                <a:uFill>
                  <a:solidFill>
                    <a:srgbClr val="FFFFFF"/>
                  </a:solidFill>
                </a:uFill>
              </a:rPr>
              <a:t>Igneous Petrology</a:t>
            </a:r>
            <a:endParaRPr lang="en-GB" sz="1800" b="0" strike="noStrike" spc="-1" dirty="0">
              <a:solidFill>
                <a:srgbClr val="000000"/>
              </a:solidFill>
              <a:uFill>
                <a:solidFill>
                  <a:srgbClr val="FFFFFF"/>
                </a:solidFill>
              </a:uFill>
              <a:latin typeface="Arial"/>
            </a:endParaRPr>
          </a:p>
        </p:txBody>
      </p:sp>
      <p:sp>
        <p:nvSpPr>
          <p:cNvPr id="225" name="CustomShape 13"/>
          <p:cNvSpPr/>
          <p:nvPr/>
        </p:nvSpPr>
        <p:spPr>
          <a:xfrm>
            <a:off x="321480" y="3794970"/>
            <a:ext cx="4190400" cy="2010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Metamorphism and </a:t>
            </a:r>
            <a:r>
              <a:rPr lang="en-GB" sz="1200" spc="-1" dirty="0" smtClean="0">
                <a:solidFill>
                  <a:srgbClr val="000000"/>
                </a:solidFill>
                <a:uFill>
                  <a:solidFill>
                    <a:srgbClr val="FFFFFF"/>
                  </a:solidFill>
                </a:uFill>
              </a:rPr>
              <a:t>Metamorphic </a:t>
            </a:r>
            <a:r>
              <a:rPr lang="en-GB" sz="1200" spc="-1" dirty="0">
                <a:solidFill>
                  <a:srgbClr val="000000"/>
                </a:solidFill>
                <a:uFill>
                  <a:solidFill>
                    <a:srgbClr val="FFFFFF"/>
                  </a:solidFill>
                </a:uFill>
              </a:rPr>
              <a:t>Processes </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Crustal Dynamics, Mountain Building &amp; Basin Evolution</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Earth Resources &amp; Sustainability</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Groundwater Science</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Marine Geology</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Advanced Geochemistry</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Geological/Environmental Mapping Project</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Biodiversity &amp; </a:t>
            </a:r>
            <a:r>
              <a:rPr lang="en-GB" sz="1200" spc="-1" dirty="0" err="1">
                <a:solidFill>
                  <a:srgbClr val="000000"/>
                </a:solidFill>
                <a:uFill>
                  <a:solidFill>
                    <a:srgbClr val="FFFFFF"/>
                  </a:solidFill>
                </a:uFill>
              </a:rPr>
              <a:t>Macroevolutionary</a:t>
            </a:r>
            <a:r>
              <a:rPr lang="en-GB" sz="1200" spc="-1" dirty="0">
                <a:solidFill>
                  <a:srgbClr val="000000"/>
                </a:solidFill>
                <a:uFill>
                  <a:solidFill>
                    <a:srgbClr val="FFFFFF"/>
                  </a:solidFill>
                </a:uFill>
              </a:rPr>
              <a:t> Studies </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Seismology I</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Ocean Physics and Climate Change </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Geosciences Report </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Geodynamics and Global Tectonics</a:t>
            </a:r>
            <a:endParaRPr lang="en-GB" sz="1200" b="0" strike="noStrike" spc="-1" dirty="0">
              <a:solidFill>
                <a:srgbClr val="000000"/>
              </a:solidFill>
              <a:uFill>
                <a:solidFill>
                  <a:srgbClr val="FFFFFF"/>
                </a:solidFill>
              </a:uFill>
              <a:latin typeface="Arial"/>
            </a:endParaRPr>
          </a:p>
        </p:txBody>
      </p:sp>
      <p:sp>
        <p:nvSpPr>
          <p:cNvPr id="226" name="CustomShape 14"/>
          <p:cNvSpPr/>
          <p:nvPr/>
        </p:nvSpPr>
        <p:spPr>
          <a:xfrm>
            <a:off x="4695888" y="3795840"/>
            <a:ext cx="3987000" cy="2283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Earth &amp; Planetary Materials</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Physical Volcanology &amp; Volcanic Hazard</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Tectonic Geomorphology</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Sustainable Management of the Environment </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Independent </a:t>
            </a:r>
            <a:r>
              <a:rPr lang="en-GB" sz="1200" spc="-1" dirty="0" err="1">
                <a:solidFill>
                  <a:srgbClr val="000000"/>
                </a:solidFill>
                <a:uFill>
                  <a:solidFill>
                    <a:srgbClr val="FFFFFF"/>
                  </a:solidFill>
                </a:uFill>
              </a:rPr>
              <a:t>MSci</a:t>
            </a:r>
            <a:r>
              <a:rPr lang="en-GB" sz="1200" spc="-1" dirty="0">
                <a:solidFill>
                  <a:srgbClr val="000000"/>
                </a:solidFill>
                <a:uFill>
                  <a:solidFill>
                    <a:srgbClr val="FFFFFF"/>
                  </a:solidFill>
                </a:uFill>
              </a:rPr>
              <a:t> Project</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Earth &amp; Planetary System Science</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Earthquake Seismology &amp; Earthquake Hazards</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Palaeoceanography</a:t>
            </a:r>
          </a:p>
          <a:p>
            <a:pPr marL="216000" indent="-215640">
              <a:lnSpc>
                <a:spcPct val="100000"/>
              </a:lnSpc>
              <a:buClr>
                <a:srgbClr val="000000"/>
              </a:buClr>
              <a:buFont typeface="Wingdings" charset="2"/>
              <a:buChar char=""/>
            </a:pPr>
            <a:r>
              <a:rPr lang="en-GB" sz="1200" spc="-1" dirty="0" err="1">
                <a:solidFill>
                  <a:srgbClr val="000000"/>
                </a:solidFill>
                <a:uFill>
                  <a:solidFill>
                    <a:srgbClr val="FFFFFF"/>
                  </a:solidFill>
                </a:uFill>
              </a:rPr>
              <a:t>Palaeoclimatology</a:t>
            </a:r>
            <a:endParaRPr lang="en-GB" sz="12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Melting and Volcanism</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Deep Earth &amp; Planetary Modelling </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Advanced Biodiversity and </a:t>
            </a:r>
            <a:r>
              <a:rPr lang="en-GB" sz="1200" spc="-1" dirty="0" err="1">
                <a:solidFill>
                  <a:srgbClr val="000000"/>
                </a:solidFill>
                <a:uFill>
                  <a:solidFill>
                    <a:srgbClr val="FFFFFF"/>
                  </a:solidFill>
                </a:uFill>
              </a:rPr>
              <a:t>Macroevolutionary</a:t>
            </a:r>
            <a:r>
              <a:rPr lang="en-GB" sz="1200" spc="-1" dirty="0">
                <a:solidFill>
                  <a:srgbClr val="000000"/>
                </a:solidFill>
                <a:uFill>
                  <a:solidFill>
                    <a:srgbClr val="FFFFFF"/>
                  </a:solidFill>
                </a:uFill>
              </a:rPr>
              <a:t> Studies</a:t>
            </a:r>
            <a:endParaRPr lang="en-GB" sz="1200" b="0" strike="noStrike" spc="-1" dirty="0">
              <a:solidFill>
                <a:srgbClr val="000000"/>
              </a:solidFill>
              <a:uFill>
                <a:solidFill>
                  <a:srgbClr val="FFFFFF"/>
                </a:solidFill>
              </a:uFill>
              <a:latin typeface="Arial"/>
            </a:endParaRPr>
          </a:p>
        </p:txBody>
      </p:sp>
      <p:sp>
        <p:nvSpPr>
          <p:cNvPr id="227" name="CustomShape 15"/>
          <p:cNvSpPr/>
          <p:nvPr/>
        </p:nvSpPr>
        <p:spPr>
          <a:xfrm>
            <a:off x="2460600" y="982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pc="-1" dirty="0">
                <a:solidFill>
                  <a:srgbClr val="FFFFFF"/>
                </a:solidFill>
                <a:uFill>
                  <a:solidFill>
                    <a:srgbClr val="FFFFFF"/>
                  </a:solidFill>
                </a:uFill>
                <a:latin typeface="Arial"/>
                <a:ea typeface="DejaVu Sans"/>
              </a:rPr>
              <a:t>M</a:t>
            </a:r>
            <a:r>
              <a:rPr lang="en-GB" sz="1800" b="0" strike="noStrike" spc="-1" dirty="0" smtClean="0">
                <a:solidFill>
                  <a:srgbClr val="FFFFFF"/>
                </a:solidFill>
                <a:uFill>
                  <a:solidFill>
                    <a:srgbClr val="FFFFFF"/>
                  </a:solidFill>
                </a:uFill>
                <a:latin typeface="Arial"/>
                <a:ea typeface="DejaVu Sans"/>
              </a:rPr>
              <a:t>odules </a:t>
            </a:r>
            <a:r>
              <a:rPr lang="en-GB" sz="1800" b="0" strike="noStrike" spc="-1" dirty="0">
                <a:solidFill>
                  <a:srgbClr val="FFFFFF"/>
                </a:solidFill>
                <a:uFill>
                  <a:solidFill>
                    <a:srgbClr val="FFFFFF"/>
                  </a:solidFill>
                </a:uFill>
                <a:latin typeface="Arial"/>
                <a:ea typeface="DejaVu Sans"/>
              </a:rPr>
              <a:t>available in the Geology programme</a:t>
            </a:r>
            <a:endParaRPr lang="en-GB" sz="1800" b="0" strike="noStrike" spc="-1" dirty="0">
              <a:solidFill>
                <a:srgbClr val="000000"/>
              </a:solidFill>
              <a:uFill>
                <a:solidFill>
                  <a:srgbClr val="FFFFFF"/>
                </a:solidFill>
              </a:uFill>
              <a:latin typeface="Arial"/>
            </a:endParaRPr>
          </a:p>
        </p:txBody>
      </p:sp>
      <p:sp>
        <p:nvSpPr>
          <p:cNvPr id="228" name="CustomShape 16"/>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23</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230" name="Picture 2"/>
          <p:cNvPicPr/>
          <p:nvPr/>
        </p:nvPicPr>
        <p:blipFill>
          <a:blip r:embed="rId3"/>
          <a:stretch/>
        </p:blipFill>
        <p:spPr>
          <a:xfrm>
            <a:off x="252360" y="502904"/>
            <a:ext cx="8711640" cy="5807880"/>
          </a:xfrm>
          <a:prstGeom prst="rect">
            <a:avLst/>
          </a:prstGeom>
          <a:ln>
            <a:noFill/>
          </a:ln>
        </p:spPr>
      </p:pic>
      <p:sp>
        <p:nvSpPr>
          <p:cNvPr id="231" name="CustomShape 2"/>
          <p:cNvSpPr/>
          <p:nvPr/>
        </p:nvSpPr>
        <p:spPr>
          <a:xfrm>
            <a:off x="2448000" y="712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Shaded relief map of North America's 'Basin and Range'</a:t>
            </a:r>
            <a:endParaRPr lang="en-GB" sz="1800" b="0" strike="noStrike" spc="-1">
              <a:solidFill>
                <a:srgbClr val="000000"/>
              </a:solidFill>
              <a:uFill>
                <a:solidFill>
                  <a:srgbClr val="FFFFFF"/>
                </a:solidFill>
              </a:uFill>
              <a:latin typeface="Arial"/>
            </a:endParaRPr>
          </a:p>
        </p:txBody>
      </p:sp>
      <p:sp>
        <p:nvSpPr>
          <p:cNvPr id="232" name="CustomShape 3"/>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24</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234" name="Picture 2"/>
          <p:cNvPicPr/>
          <p:nvPr/>
        </p:nvPicPr>
        <p:blipFill>
          <a:blip r:embed="rId3"/>
          <a:stretch/>
        </p:blipFill>
        <p:spPr>
          <a:xfrm>
            <a:off x="3959280" y="568440"/>
            <a:ext cx="5110920" cy="1159920"/>
          </a:xfrm>
          <a:prstGeom prst="rect">
            <a:avLst/>
          </a:prstGeom>
          <a:ln>
            <a:noFill/>
          </a:ln>
        </p:spPr>
      </p:pic>
      <p:pic>
        <p:nvPicPr>
          <p:cNvPr id="235" name="Picture 3"/>
          <p:cNvPicPr/>
          <p:nvPr/>
        </p:nvPicPr>
        <p:blipFill>
          <a:blip r:embed="rId4"/>
          <a:stretch/>
        </p:blipFill>
        <p:spPr>
          <a:xfrm>
            <a:off x="112680" y="534960"/>
            <a:ext cx="3774240" cy="5728680"/>
          </a:xfrm>
          <a:prstGeom prst="rect">
            <a:avLst/>
          </a:prstGeom>
          <a:ln>
            <a:noFill/>
          </a:ln>
        </p:spPr>
      </p:pic>
      <p:pic>
        <p:nvPicPr>
          <p:cNvPr id="236" name="Picture 4"/>
          <p:cNvPicPr/>
          <p:nvPr/>
        </p:nvPicPr>
        <p:blipFill>
          <a:blip r:embed="rId5"/>
          <a:stretch/>
        </p:blipFill>
        <p:spPr>
          <a:xfrm>
            <a:off x="4381560" y="2235240"/>
            <a:ext cx="4114080" cy="2875680"/>
          </a:xfrm>
          <a:prstGeom prst="rect">
            <a:avLst/>
          </a:prstGeom>
          <a:ln>
            <a:noFill/>
          </a:ln>
        </p:spPr>
      </p:pic>
      <p:sp>
        <p:nvSpPr>
          <p:cNvPr id="237" name="CustomShape 2"/>
          <p:cNvSpPr/>
          <p:nvPr/>
        </p:nvSpPr>
        <p:spPr>
          <a:xfrm>
            <a:off x="2448000" y="10476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Nevada has widened &gt;100% over the past 25 million years!</a:t>
            </a:r>
            <a:endParaRPr lang="en-GB" sz="1800" b="0" strike="noStrike" spc="-1">
              <a:solidFill>
                <a:srgbClr val="000000"/>
              </a:solidFill>
              <a:uFill>
                <a:solidFill>
                  <a:srgbClr val="FFFFFF"/>
                </a:solidFill>
              </a:uFill>
              <a:latin typeface="Arial"/>
            </a:endParaRPr>
          </a:p>
        </p:txBody>
      </p:sp>
      <p:sp>
        <p:nvSpPr>
          <p:cNvPr id="238" name="CustomShape 3"/>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25</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240" name="Picture 2"/>
          <p:cNvPicPr/>
          <p:nvPr/>
        </p:nvPicPr>
        <p:blipFill>
          <a:blip r:embed="rId3"/>
          <a:stretch/>
        </p:blipFill>
        <p:spPr>
          <a:xfrm>
            <a:off x="4740120" y="3648240"/>
            <a:ext cx="3972960" cy="2518560"/>
          </a:xfrm>
          <a:prstGeom prst="rect">
            <a:avLst/>
          </a:prstGeom>
          <a:ln>
            <a:noFill/>
          </a:ln>
        </p:spPr>
      </p:pic>
      <p:pic>
        <p:nvPicPr>
          <p:cNvPr id="241" name="Picture 3"/>
          <p:cNvPicPr/>
          <p:nvPr/>
        </p:nvPicPr>
        <p:blipFill>
          <a:blip r:embed="rId4"/>
          <a:srcRect l="36183"/>
          <a:stretch/>
        </p:blipFill>
        <p:spPr>
          <a:xfrm>
            <a:off x="4621320" y="798480"/>
            <a:ext cx="4090320" cy="2512440"/>
          </a:xfrm>
          <a:prstGeom prst="rect">
            <a:avLst/>
          </a:prstGeom>
          <a:ln>
            <a:noFill/>
          </a:ln>
        </p:spPr>
      </p:pic>
      <p:pic>
        <p:nvPicPr>
          <p:cNvPr id="242" name="Picture 4"/>
          <p:cNvPicPr/>
          <p:nvPr/>
        </p:nvPicPr>
        <p:blipFill>
          <a:blip r:embed="rId5"/>
          <a:srcRect t="4715" b="954"/>
          <a:stretch/>
        </p:blipFill>
        <p:spPr>
          <a:xfrm>
            <a:off x="360360" y="3684600"/>
            <a:ext cx="4068000" cy="2505960"/>
          </a:xfrm>
          <a:prstGeom prst="rect">
            <a:avLst/>
          </a:prstGeom>
          <a:ln>
            <a:noFill/>
          </a:ln>
        </p:spPr>
      </p:pic>
      <p:pic>
        <p:nvPicPr>
          <p:cNvPr id="243" name="Picture 5"/>
          <p:cNvPicPr/>
          <p:nvPr/>
        </p:nvPicPr>
        <p:blipFill>
          <a:blip r:embed="rId6"/>
          <a:srcRect b="5525"/>
          <a:stretch/>
        </p:blipFill>
        <p:spPr>
          <a:xfrm>
            <a:off x="360360" y="782640"/>
            <a:ext cx="4096440" cy="2521800"/>
          </a:xfrm>
          <a:prstGeom prst="rect">
            <a:avLst/>
          </a:prstGeom>
          <a:ln>
            <a:noFill/>
          </a:ln>
        </p:spPr>
      </p:pic>
      <p:sp>
        <p:nvSpPr>
          <p:cNvPr id="244" name="CustomShape 2"/>
          <p:cNvSpPr/>
          <p:nvPr/>
        </p:nvSpPr>
        <p:spPr>
          <a:xfrm>
            <a:off x="360360" y="792000"/>
            <a:ext cx="4064760" cy="2518560"/>
          </a:xfrm>
          <a:prstGeom prst="rect">
            <a:avLst/>
          </a:prstGeom>
          <a:noFill/>
          <a:ln w="36000">
            <a:solidFill>
              <a:srgbClr val="3465A4"/>
            </a:solidFill>
            <a:round/>
          </a:ln>
        </p:spPr>
        <p:style>
          <a:lnRef idx="0">
            <a:scrgbClr r="0" g="0" b="0"/>
          </a:lnRef>
          <a:fillRef idx="0">
            <a:scrgbClr r="0" g="0" b="0"/>
          </a:fillRef>
          <a:effectRef idx="0">
            <a:scrgbClr r="0" g="0" b="0"/>
          </a:effectRef>
          <a:fontRef idx="minor"/>
        </p:style>
      </p:sp>
      <p:sp>
        <p:nvSpPr>
          <p:cNvPr id="245" name="CustomShape 3"/>
          <p:cNvSpPr/>
          <p:nvPr/>
        </p:nvSpPr>
        <p:spPr>
          <a:xfrm>
            <a:off x="4646520" y="792000"/>
            <a:ext cx="4064760" cy="2518560"/>
          </a:xfrm>
          <a:prstGeom prst="rect">
            <a:avLst/>
          </a:prstGeom>
          <a:noFill/>
          <a:ln w="36000">
            <a:solidFill>
              <a:srgbClr val="3465A4"/>
            </a:solidFill>
            <a:round/>
          </a:ln>
        </p:spPr>
        <p:style>
          <a:lnRef idx="0">
            <a:scrgbClr r="0" g="0" b="0"/>
          </a:lnRef>
          <a:fillRef idx="0">
            <a:scrgbClr r="0" g="0" b="0"/>
          </a:fillRef>
          <a:effectRef idx="0">
            <a:scrgbClr r="0" g="0" b="0"/>
          </a:effectRef>
          <a:fontRef idx="minor"/>
        </p:style>
      </p:sp>
      <p:sp>
        <p:nvSpPr>
          <p:cNvPr id="246" name="CustomShape 4"/>
          <p:cNvSpPr/>
          <p:nvPr/>
        </p:nvSpPr>
        <p:spPr>
          <a:xfrm>
            <a:off x="360360" y="3672000"/>
            <a:ext cx="4064760" cy="2518560"/>
          </a:xfrm>
          <a:prstGeom prst="rect">
            <a:avLst/>
          </a:prstGeom>
          <a:noFill/>
          <a:ln w="36000">
            <a:solidFill>
              <a:srgbClr val="3465A4"/>
            </a:solidFill>
            <a:round/>
          </a:ln>
        </p:spPr>
        <p:style>
          <a:lnRef idx="0">
            <a:scrgbClr r="0" g="0" b="0"/>
          </a:lnRef>
          <a:fillRef idx="0">
            <a:scrgbClr r="0" g="0" b="0"/>
          </a:fillRef>
          <a:effectRef idx="0">
            <a:scrgbClr r="0" g="0" b="0"/>
          </a:effectRef>
          <a:fontRef idx="minor"/>
        </p:style>
      </p:sp>
      <p:pic>
        <p:nvPicPr>
          <p:cNvPr id="247" name="Picture 9"/>
          <p:cNvPicPr/>
          <p:nvPr/>
        </p:nvPicPr>
        <p:blipFill>
          <a:blip r:embed="rId7"/>
          <a:stretch/>
        </p:blipFill>
        <p:spPr>
          <a:xfrm>
            <a:off x="4643280" y="3668760"/>
            <a:ext cx="2410560" cy="2498040"/>
          </a:xfrm>
          <a:prstGeom prst="rect">
            <a:avLst/>
          </a:prstGeom>
          <a:ln>
            <a:noFill/>
          </a:ln>
        </p:spPr>
      </p:pic>
      <p:sp>
        <p:nvSpPr>
          <p:cNvPr id="248" name="CustomShape 5"/>
          <p:cNvSpPr/>
          <p:nvPr/>
        </p:nvSpPr>
        <p:spPr>
          <a:xfrm>
            <a:off x="4646520" y="3672000"/>
            <a:ext cx="4064760" cy="2518560"/>
          </a:xfrm>
          <a:prstGeom prst="rect">
            <a:avLst/>
          </a:prstGeom>
          <a:noFill/>
          <a:ln w="36000">
            <a:solidFill>
              <a:srgbClr val="3465A4"/>
            </a:solidFill>
            <a:round/>
          </a:ln>
        </p:spPr>
        <p:style>
          <a:lnRef idx="0">
            <a:scrgbClr r="0" g="0" b="0"/>
          </a:lnRef>
          <a:fillRef idx="0">
            <a:scrgbClr r="0" g="0" b="0"/>
          </a:fillRef>
          <a:effectRef idx="0">
            <a:scrgbClr r="0" g="0" b="0"/>
          </a:effectRef>
          <a:fontRef idx="minor"/>
        </p:style>
      </p:sp>
      <p:sp>
        <p:nvSpPr>
          <p:cNvPr id="249" name="CustomShape 6"/>
          <p:cNvSpPr/>
          <p:nvPr/>
        </p:nvSpPr>
        <p:spPr>
          <a:xfrm>
            <a:off x="204804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1</a:t>
            </a:r>
            <a:endParaRPr lang="en-GB" sz="1800" b="0" strike="noStrike" spc="-1">
              <a:solidFill>
                <a:srgbClr val="000000"/>
              </a:solidFill>
              <a:uFill>
                <a:solidFill>
                  <a:srgbClr val="FFFFFF"/>
                </a:solidFill>
              </a:uFill>
              <a:latin typeface="Arial"/>
            </a:endParaRPr>
          </a:p>
        </p:txBody>
      </p:sp>
      <p:sp>
        <p:nvSpPr>
          <p:cNvPr id="250" name="CustomShape 7"/>
          <p:cNvSpPr/>
          <p:nvPr/>
        </p:nvSpPr>
        <p:spPr>
          <a:xfrm>
            <a:off x="6213600" y="426960"/>
            <a:ext cx="1034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1-2</a:t>
            </a:r>
            <a:endParaRPr lang="en-GB" sz="1800" b="0" strike="noStrike" spc="-1">
              <a:solidFill>
                <a:srgbClr val="000000"/>
              </a:solidFill>
              <a:uFill>
                <a:solidFill>
                  <a:srgbClr val="FFFFFF"/>
                </a:solidFill>
              </a:uFill>
              <a:latin typeface="Arial"/>
            </a:endParaRPr>
          </a:p>
        </p:txBody>
      </p:sp>
      <p:sp>
        <p:nvSpPr>
          <p:cNvPr id="251" name="CustomShape 8"/>
          <p:cNvSpPr/>
          <p:nvPr/>
        </p:nvSpPr>
        <p:spPr>
          <a:xfrm>
            <a:off x="2048040" y="3308400"/>
            <a:ext cx="1034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2-3</a:t>
            </a:r>
            <a:endParaRPr lang="en-GB" sz="1800" b="0" strike="noStrike" spc="-1">
              <a:solidFill>
                <a:srgbClr val="000000"/>
              </a:solidFill>
              <a:uFill>
                <a:solidFill>
                  <a:srgbClr val="FFFFFF"/>
                </a:solidFill>
              </a:uFill>
              <a:latin typeface="Arial"/>
            </a:endParaRPr>
          </a:p>
        </p:txBody>
      </p:sp>
      <p:sp>
        <p:nvSpPr>
          <p:cNvPr id="252" name="CustomShape 9"/>
          <p:cNvSpPr/>
          <p:nvPr/>
        </p:nvSpPr>
        <p:spPr>
          <a:xfrm>
            <a:off x="6153120" y="3308400"/>
            <a:ext cx="1034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3-4</a:t>
            </a:r>
            <a:endParaRPr lang="en-GB" sz="1800" b="0" strike="noStrike" spc="-1">
              <a:solidFill>
                <a:srgbClr val="000000"/>
              </a:solidFill>
              <a:uFill>
                <a:solidFill>
                  <a:srgbClr val="FFFFFF"/>
                </a:solidFill>
              </a:uFill>
              <a:latin typeface="Arial"/>
            </a:endParaRPr>
          </a:p>
        </p:txBody>
      </p:sp>
      <p:sp>
        <p:nvSpPr>
          <p:cNvPr id="253" name="CustomShape 10"/>
          <p:cNvSpPr/>
          <p:nvPr/>
        </p:nvSpPr>
        <p:spPr>
          <a:xfrm>
            <a:off x="2448000" y="6660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Field courses</a:t>
            </a:r>
            <a:endParaRPr lang="en-GB" sz="1800" b="0" strike="noStrike" spc="-1">
              <a:solidFill>
                <a:srgbClr val="000000"/>
              </a:solidFill>
              <a:uFill>
                <a:solidFill>
                  <a:srgbClr val="FFFFFF"/>
                </a:solidFill>
              </a:uFill>
              <a:latin typeface="Arial"/>
            </a:endParaRPr>
          </a:p>
        </p:txBody>
      </p:sp>
      <p:sp>
        <p:nvSpPr>
          <p:cNvPr id="254" name="CustomShape 11"/>
          <p:cNvSpPr/>
          <p:nvPr/>
        </p:nvSpPr>
        <p:spPr>
          <a:xfrm>
            <a:off x="2448000" y="69840"/>
            <a:ext cx="6695280" cy="364320"/>
          </a:xfrm>
          <a:prstGeom prst="rect">
            <a:avLst/>
          </a:prstGeom>
          <a:noFill/>
          <a:ln>
            <a:noFill/>
          </a:ln>
        </p:spPr>
        <p:style>
          <a:lnRef idx="0">
            <a:scrgbClr r="0" g="0" b="0"/>
          </a:lnRef>
          <a:fillRef idx="0">
            <a:scrgbClr r="0" g="0" b="0"/>
          </a:fillRef>
          <a:effectRef idx="0">
            <a:scrgbClr r="0" g="0" b="0"/>
          </a:effectRef>
          <a:fontRef idx="minor"/>
        </p:style>
      </p:sp>
      <p:sp>
        <p:nvSpPr>
          <p:cNvPr id="255" name="CustomShape 12"/>
          <p:cNvSpPr/>
          <p:nvPr/>
        </p:nvSpPr>
        <p:spPr>
          <a:xfrm>
            <a:off x="2611440" y="2940120"/>
            <a:ext cx="1813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Dorset-Cornwall</a:t>
            </a:r>
            <a:endParaRPr lang="en-GB" sz="1800" b="0" strike="noStrike" spc="-1">
              <a:solidFill>
                <a:srgbClr val="000000"/>
              </a:solidFill>
              <a:uFill>
                <a:solidFill>
                  <a:srgbClr val="FFFFFF"/>
                </a:solidFill>
              </a:uFill>
              <a:latin typeface="Arial"/>
            </a:endParaRPr>
          </a:p>
        </p:txBody>
      </p:sp>
      <p:sp>
        <p:nvSpPr>
          <p:cNvPr id="256" name="CustomShape 13"/>
          <p:cNvSpPr/>
          <p:nvPr/>
        </p:nvSpPr>
        <p:spPr>
          <a:xfrm>
            <a:off x="4772160" y="2941560"/>
            <a:ext cx="19692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Assynt (Scotland)</a:t>
            </a:r>
            <a:endParaRPr lang="en-GB" sz="1800" b="0" strike="noStrike" spc="-1">
              <a:solidFill>
                <a:srgbClr val="000000"/>
              </a:solidFill>
              <a:uFill>
                <a:solidFill>
                  <a:srgbClr val="FFFFFF"/>
                </a:solidFill>
              </a:uFill>
              <a:latin typeface="Arial"/>
            </a:endParaRPr>
          </a:p>
        </p:txBody>
      </p:sp>
      <p:sp>
        <p:nvSpPr>
          <p:cNvPr id="257" name="CustomShape 14"/>
          <p:cNvSpPr/>
          <p:nvPr/>
        </p:nvSpPr>
        <p:spPr>
          <a:xfrm>
            <a:off x="2863800" y="3697200"/>
            <a:ext cx="15757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Marche (Italy)</a:t>
            </a:r>
            <a:endParaRPr lang="en-GB" sz="1800" b="0" strike="noStrike" spc="-1">
              <a:solidFill>
                <a:srgbClr val="000000"/>
              </a:solidFill>
              <a:uFill>
                <a:solidFill>
                  <a:srgbClr val="FFFFFF"/>
                </a:solidFill>
              </a:uFill>
              <a:latin typeface="Arial"/>
            </a:endParaRPr>
          </a:p>
        </p:txBody>
      </p:sp>
      <p:sp>
        <p:nvSpPr>
          <p:cNvPr id="258" name="CustomShape 15"/>
          <p:cNvSpPr/>
          <p:nvPr/>
        </p:nvSpPr>
        <p:spPr>
          <a:xfrm>
            <a:off x="343080" y="5821200"/>
            <a:ext cx="1142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Pyrenees</a:t>
            </a:r>
            <a:endParaRPr lang="en-GB" sz="1800" b="0" strike="noStrike" spc="-1">
              <a:solidFill>
                <a:srgbClr val="000000"/>
              </a:solidFill>
              <a:uFill>
                <a:solidFill>
                  <a:srgbClr val="FFFFFF"/>
                </a:solidFill>
              </a:uFill>
              <a:latin typeface="Arial"/>
            </a:endParaRPr>
          </a:p>
        </p:txBody>
      </p:sp>
      <p:sp>
        <p:nvSpPr>
          <p:cNvPr id="259" name="CustomShape 16"/>
          <p:cNvSpPr/>
          <p:nvPr/>
        </p:nvSpPr>
        <p:spPr>
          <a:xfrm>
            <a:off x="4643280" y="3666960"/>
            <a:ext cx="1905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Riess (Germany)</a:t>
            </a:r>
            <a:endParaRPr lang="en-GB" sz="1800" b="0" strike="noStrike" spc="-1">
              <a:solidFill>
                <a:srgbClr val="000000"/>
              </a:solidFill>
              <a:uFill>
                <a:solidFill>
                  <a:srgbClr val="FFFFFF"/>
                </a:solidFill>
              </a:uFill>
              <a:latin typeface="Arial"/>
            </a:endParaRPr>
          </a:p>
        </p:txBody>
      </p:sp>
      <p:sp>
        <p:nvSpPr>
          <p:cNvPr id="260" name="CustomShape 17"/>
          <p:cNvSpPr/>
          <p:nvPr/>
        </p:nvSpPr>
        <p:spPr>
          <a:xfrm>
            <a:off x="7113600" y="5832360"/>
            <a:ext cx="15994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Betics (Spain)</a:t>
            </a:r>
            <a:endParaRPr lang="en-GB" sz="1800" b="0" strike="noStrike" spc="-1">
              <a:solidFill>
                <a:srgbClr val="000000"/>
              </a:solidFill>
              <a:uFill>
                <a:solidFill>
                  <a:srgbClr val="FFFFFF"/>
                </a:solidFill>
              </a:uFill>
              <a:latin typeface="Arial"/>
            </a:endParaRPr>
          </a:p>
        </p:txBody>
      </p:sp>
      <p:sp>
        <p:nvSpPr>
          <p:cNvPr id="261" name="CustomShape 18"/>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26</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263" name="CustomShape 2"/>
          <p:cNvSpPr/>
          <p:nvPr/>
        </p:nvSpPr>
        <p:spPr>
          <a:xfrm>
            <a:off x="2448000" y="6660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Third year mapping project</a:t>
            </a:r>
            <a:endParaRPr lang="en-GB" sz="1800" b="0" strike="noStrike" spc="-1">
              <a:solidFill>
                <a:srgbClr val="000000"/>
              </a:solidFill>
              <a:uFill>
                <a:solidFill>
                  <a:srgbClr val="FFFFFF"/>
                </a:solidFill>
              </a:uFill>
              <a:latin typeface="Arial"/>
            </a:endParaRPr>
          </a:p>
        </p:txBody>
      </p:sp>
      <p:sp>
        <p:nvSpPr>
          <p:cNvPr id="264" name="CustomShape 3"/>
          <p:cNvSpPr/>
          <p:nvPr/>
        </p:nvSpPr>
        <p:spPr>
          <a:xfrm>
            <a:off x="2448000" y="69840"/>
            <a:ext cx="6695280" cy="364320"/>
          </a:xfrm>
          <a:prstGeom prst="rect">
            <a:avLst/>
          </a:prstGeom>
          <a:noFill/>
          <a:ln>
            <a:noFill/>
          </a:ln>
        </p:spPr>
        <p:style>
          <a:lnRef idx="0">
            <a:scrgbClr r="0" g="0" b="0"/>
          </a:lnRef>
          <a:fillRef idx="0">
            <a:scrgbClr r="0" g="0" b="0"/>
          </a:fillRef>
          <a:effectRef idx="0">
            <a:scrgbClr r="0" g="0" b="0"/>
          </a:effectRef>
          <a:fontRef idx="minor"/>
        </p:style>
      </p:sp>
      <p:pic>
        <p:nvPicPr>
          <p:cNvPr id="265" name="Picture 4"/>
          <p:cNvPicPr/>
          <p:nvPr/>
        </p:nvPicPr>
        <p:blipFill>
          <a:blip r:embed="rId3"/>
          <a:stretch/>
        </p:blipFill>
        <p:spPr>
          <a:xfrm>
            <a:off x="431640" y="576360"/>
            <a:ext cx="8170200" cy="5758560"/>
          </a:xfrm>
          <a:prstGeom prst="rect">
            <a:avLst/>
          </a:prstGeom>
          <a:ln>
            <a:noFill/>
          </a:ln>
        </p:spPr>
      </p:pic>
      <p:sp>
        <p:nvSpPr>
          <p:cNvPr id="266" name="CustomShape 4"/>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27</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268" name="CustomShape 2"/>
          <p:cNvSpPr/>
          <p:nvPr/>
        </p:nvSpPr>
        <p:spPr>
          <a:xfrm>
            <a:off x="0" y="468360"/>
            <a:ext cx="9143280" cy="5903280"/>
          </a:xfrm>
          <a:prstGeom prst="rect">
            <a:avLst/>
          </a:prstGeom>
          <a:solidFill>
            <a:srgbClr val="CCFFCC"/>
          </a:solidFill>
          <a:ln w="9360">
            <a:solidFill>
              <a:srgbClr val="3465A4"/>
            </a:solidFill>
            <a:round/>
          </a:ln>
        </p:spPr>
        <p:style>
          <a:lnRef idx="0">
            <a:scrgbClr r="0" g="0" b="0"/>
          </a:lnRef>
          <a:fillRef idx="0">
            <a:scrgbClr r="0" g="0" b="0"/>
          </a:fillRef>
          <a:effectRef idx="0">
            <a:scrgbClr r="0" g="0" b="0"/>
          </a:effectRef>
          <a:fontRef idx="minor"/>
        </p:style>
      </p:sp>
      <p:sp>
        <p:nvSpPr>
          <p:cNvPr id="269" name="CustomShape 3"/>
          <p:cNvSpPr/>
          <p:nvPr/>
        </p:nvSpPr>
        <p:spPr>
          <a:xfrm>
            <a:off x="360360" y="792000"/>
            <a:ext cx="4064760" cy="2518560"/>
          </a:xfrm>
          <a:prstGeom prst="rect">
            <a:avLst/>
          </a:prstGeom>
          <a:blipFill>
            <a:blip r:embed="rId3"/>
            <a:tile/>
          </a:blipFill>
          <a:ln w="36000">
            <a:solidFill>
              <a:srgbClr val="3465A4"/>
            </a:solidFill>
            <a:round/>
          </a:ln>
        </p:spPr>
        <p:style>
          <a:lnRef idx="0">
            <a:scrgbClr r="0" g="0" b="0"/>
          </a:lnRef>
          <a:fillRef idx="0">
            <a:scrgbClr r="0" g="0" b="0"/>
          </a:fillRef>
          <a:effectRef idx="0">
            <a:scrgbClr r="0" g="0" b="0"/>
          </a:effectRef>
          <a:fontRef idx="minor"/>
        </p:style>
      </p:sp>
      <p:sp>
        <p:nvSpPr>
          <p:cNvPr id="270" name="CustomShape 4"/>
          <p:cNvSpPr/>
          <p:nvPr/>
        </p:nvSpPr>
        <p:spPr>
          <a:xfrm>
            <a:off x="4646520" y="792000"/>
            <a:ext cx="4064760" cy="2518560"/>
          </a:xfrm>
          <a:prstGeom prst="rect">
            <a:avLst/>
          </a:prstGeom>
          <a:solidFill>
            <a:srgbClr val="66FFFF"/>
          </a:solidFill>
          <a:ln w="36000">
            <a:solidFill>
              <a:srgbClr val="3465A4"/>
            </a:solidFill>
            <a:round/>
          </a:ln>
        </p:spPr>
        <p:style>
          <a:lnRef idx="0">
            <a:scrgbClr r="0" g="0" b="0"/>
          </a:lnRef>
          <a:fillRef idx="0">
            <a:scrgbClr r="0" g="0" b="0"/>
          </a:fillRef>
          <a:effectRef idx="0">
            <a:scrgbClr r="0" g="0" b="0"/>
          </a:effectRef>
          <a:fontRef idx="minor"/>
        </p:style>
      </p:sp>
      <p:sp>
        <p:nvSpPr>
          <p:cNvPr id="271" name="CustomShape 5"/>
          <p:cNvSpPr/>
          <p:nvPr/>
        </p:nvSpPr>
        <p:spPr>
          <a:xfrm>
            <a:off x="360360" y="3672000"/>
            <a:ext cx="4064760" cy="2518560"/>
          </a:xfrm>
          <a:prstGeom prst="rect">
            <a:avLst/>
          </a:prstGeom>
          <a:solidFill>
            <a:srgbClr val="FFFF99"/>
          </a:solidFill>
          <a:ln w="36000">
            <a:solidFill>
              <a:srgbClr val="3465A4"/>
            </a:solidFill>
            <a:round/>
          </a:ln>
        </p:spPr>
        <p:style>
          <a:lnRef idx="0">
            <a:scrgbClr r="0" g="0" b="0"/>
          </a:lnRef>
          <a:fillRef idx="0">
            <a:scrgbClr r="0" g="0" b="0"/>
          </a:fillRef>
          <a:effectRef idx="0">
            <a:scrgbClr r="0" g="0" b="0"/>
          </a:effectRef>
          <a:fontRef idx="minor"/>
        </p:style>
      </p:sp>
      <p:sp>
        <p:nvSpPr>
          <p:cNvPr id="272" name="CustomShape 6"/>
          <p:cNvSpPr/>
          <p:nvPr/>
        </p:nvSpPr>
        <p:spPr>
          <a:xfrm>
            <a:off x="4646520" y="3672000"/>
            <a:ext cx="4064760" cy="2518560"/>
          </a:xfrm>
          <a:prstGeom prst="rect">
            <a:avLst/>
          </a:prstGeom>
          <a:blipFill>
            <a:blip r:embed="rId4"/>
            <a:tile/>
          </a:blipFill>
          <a:ln w="36000">
            <a:solidFill>
              <a:srgbClr val="3465A4"/>
            </a:solidFill>
            <a:round/>
          </a:ln>
        </p:spPr>
        <p:style>
          <a:lnRef idx="0">
            <a:scrgbClr r="0" g="0" b="0"/>
          </a:lnRef>
          <a:fillRef idx="0">
            <a:scrgbClr r="0" g="0" b="0"/>
          </a:fillRef>
          <a:effectRef idx="0">
            <a:scrgbClr r="0" g="0" b="0"/>
          </a:effectRef>
          <a:fontRef idx="minor"/>
        </p:style>
      </p:sp>
      <p:sp>
        <p:nvSpPr>
          <p:cNvPr id="273" name="CustomShape 7"/>
          <p:cNvSpPr/>
          <p:nvPr/>
        </p:nvSpPr>
        <p:spPr>
          <a:xfrm>
            <a:off x="204804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1</a:t>
            </a:r>
            <a:endParaRPr lang="en-GB" sz="1800" b="0" strike="noStrike" spc="-1">
              <a:solidFill>
                <a:srgbClr val="000000"/>
              </a:solidFill>
              <a:uFill>
                <a:solidFill>
                  <a:srgbClr val="FFFFFF"/>
                </a:solidFill>
              </a:uFill>
              <a:latin typeface="Arial"/>
            </a:endParaRPr>
          </a:p>
        </p:txBody>
      </p:sp>
      <p:sp>
        <p:nvSpPr>
          <p:cNvPr id="274" name="CustomShape 8"/>
          <p:cNvSpPr/>
          <p:nvPr/>
        </p:nvSpPr>
        <p:spPr>
          <a:xfrm>
            <a:off x="621360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2</a:t>
            </a:r>
            <a:endParaRPr lang="en-GB" sz="1800" b="0" strike="noStrike" spc="-1">
              <a:solidFill>
                <a:srgbClr val="000000"/>
              </a:solidFill>
              <a:uFill>
                <a:solidFill>
                  <a:srgbClr val="FFFFFF"/>
                </a:solidFill>
              </a:uFill>
              <a:latin typeface="Arial"/>
            </a:endParaRPr>
          </a:p>
        </p:txBody>
      </p:sp>
      <p:sp>
        <p:nvSpPr>
          <p:cNvPr id="275" name="CustomShape 9"/>
          <p:cNvSpPr/>
          <p:nvPr/>
        </p:nvSpPr>
        <p:spPr>
          <a:xfrm>
            <a:off x="204804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3</a:t>
            </a:r>
            <a:endParaRPr lang="en-GB" sz="1800" b="0" strike="noStrike" spc="-1">
              <a:solidFill>
                <a:srgbClr val="000000"/>
              </a:solidFill>
              <a:uFill>
                <a:solidFill>
                  <a:srgbClr val="FFFFFF"/>
                </a:solidFill>
              </a:uFill>
              <a:latin typeface="Arial"/>
            </a:endParaRPr>
          </a:p>
        </p:txBody>
      </p:sp>
      <p:sp>
        <p:nvSpPr>
          <p:cNvPr id="276" name="CustomShape 10"/>
          <p:cNvSpPr/>
          <p:nvPr/>
        </p:nvSpPr>
        <p:spPr>
          <a:xfrm>
            <a:off x="615312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4</a:t>
            </a:r>
            <a:endParaRPr lang="en-GB" sz="1800" b="0" strike="noStrike" spc="-1">
              <a:solidFill>
                <a:srgbClr val="000000"/>
              </a:solidFill>
              <a:uFill>
                <a:solidFill>
                  <a:srgbClr val="FFFFFF"/>
                </a:solidFill>
              </a:uFill>
              <a:latin typeface="Arial"/>
            </a:endParaRPr>
          </a:p>
        </p:txBody>
      </p:sp>
      <p:sp>
        <p:nvSpPr>
          <p:cNvPr id="277" name="CustomShape 11"/>
          <p:cNvSpPr/>
          <p:nvPr/>
        </p:nvSpPr>
        <p:spPr>
          <a:xfrm>
            <a:off x="467640" y="1055880"/>
            <a:ext cx="3850560" cy="912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500" spc="-1" dirty="0">
                <a:solidFill>
                  <a:srgbClr val="000000"/>
                </a:solidFill>
                <a:uFill>
                  <a:solidFill>
                    <a:srgbClr val="FFFFFF"/>
                  </a:solidFill>
                </a:uFill>
              </a:rPr>
              <a:t>Earth Materials</a:t>
            </a:r>
          </a:p>
          <a:p>
            <a:pPr marL="216000" indent="-215640">
              <a:lnSpc>
                <a:spcPct val="100000"/>
              </a:lnSpc>
              <a:buClr>
                <a:srgbClr val="000000"/>
              </a:buClr>
              <a:buFont typeface="Wingdings" charset="2"/>
              <a:buChar char=""/>
            </a:pPr>
            <a:r>
              <a:rPr lang="en-GB" sz="1500" spc="-1" dirty="0">
                <a:solidFill>
                  <a:srgbClr val="000000"/>
                </a:solidFill>
                <a:uFill>
                  <a:solidFill>
                    <a:srgbClr val="FFFFFF"/>
                  </a:solidFill>
                </a:uFill>
              </a:rPr>
              <a:t>The Earth</a:t>
            </a:r>
          </a:p>
          <a:p>
            <a:pPr marL="216000" indent="-215640">
              <a:lnSpc>
                <a:spcPct val="100000"/>
              </a:lnSpc>
              <a:buClr>
                <a:srgbClr val="000000"/>
              </a:buClr>
              <a:buFont typeface="Wingdings" charset="2"/>
              <a:buChar char=""/>
            </a:pPr>
            <a:r>
              <a:rPr lang="en-GB" sz="1500" spc="-1" dirty="0">
                <a:solidFill>
                  <a:srgbClr val="000000"/>
                </a:solidFill>
                <a:uFill>
                  <a:solidFill>
                    <a:srgbClr val="FFFFFF"/>
                  </a:solidFill>
                </a:uFill>
              </a:rPr>
              <a:t>Geochemistry </a:t>
            </a:r>
          </a:p>
          <a:p>
            <a:pPr marL="216000" indent="-215640">
              <a:lnSpc>
                <a:spcPct val="100000"/>
              </a:lnSpc>
              <a:buClr>
                <a:srgbClr val="000000"/>
              </a:buClr>
              <a:buFont typeface="Wingdings" charset="2"/>
              <a:buChar char=""/>
            </a:pPr>
            <a:r>
              <a:rPr lang="en-GB" sz="1500" spc="-1" dirty="0">
                <a:solidFill>
                  <a:srgbClr val="000000"/>
                </a:solidFill>
                <a:uFill>
                  <a:solidFill>
                    <a:srgbClr val="FFFFFF"/>
                  </a:solidFill>
                </a:uFill>
              </a:rPr>
              <a:t>From Petrology to </a:t>
            </a:r>
            <a:r>
              <a:rPr lang="en-GB" sz="1500" spc="-1" dirty="0" err="1">
                <a:solidFill>
                  <a:srgbClr val="000000"/>
                </a:solidFill>
                <a:uFill>
                  <a:solidFill>
                    <a:srgbClr val="FFFFFF"/>
                  </a:solidFill>
                </a:uFill>
              </a:rPr>
              <a:t>Petrogenesis</a:t>
            </a:r>
            <a:endParaRPr lang="en-GB" sz="15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500" spc="-1" dirty="0">
                <a:solidFill>
                  <a:srgbClr val="000000"/>
                </a:solidFill>
                <a:uFill>
                  <a:solidFill>
                    <a:srgbClr val="FFFFFF"/>
                  </a:solidFill>
                </a:uFill>
              </a:rPr>
              <a:t>Dynamic Earth</a:t>
            </a:r>
          </a:p>
          <a:p>
            <a:pPr marL="216000" indent="-215640">
              <a:lnSpc>
                <a:spcPct val="100000"/>
              </a:lnSpc>
              <a:buClr>
                <a:srgbClr val="000000"/>
              </a:buClr>
              <a:buFont typeface="Wingdings" charset="2"/>
              <a:buChar char=""/>
            </a:pPr>
            <a:r>
              <a:rPr lang="en-GB" sz="1500" spc="-1" dirty="0">
                <a:solidFill>
                  <a:srgbClr val="000000"/>
                </a:solidFill>
                <a:uFill>
                  <a:solidFill>
                    <a:srgbClr val="FFFFFF"/>
                  </a:solidFill>
                </a:uFill>
              </a:rPr>
              <a:t>Earth: An Integrated System</a:t>
            </a:r>
          </a:p>
          <a:p>
            <a:pPr marL="216000" indent="-215640">
              <a:lnSpc>
                <a:spcPct val="100000"/>
              </a:lnSpc>
              <a:buClr>
                <a:srgbClr val="000000"/>
              </a:buClr>
              <a:buFont typeface="Wingdings" charset="2"/>
              <a:buChar char=""/>
            </a:pPr>
            <a:r>
              <a:rPr lang="en-GB" sz="1500" spc="-1" dirty="0">
                <a:solidFill>
                  <a:srgbClr val="000000"/>
                </a:solidFill>
                <a:uFill>
                  <a:solidFill>
                    <a:srgbClr val="FFFFFF"/>
                  </a:solidFill>
                </a:uFill>
              </a:rPr>
              <a:t>History of Life</a:t>
            </a:r>
          </a:p>
          <a:p>
            <a:pPr marL="216000" indent="-215640">
              <a:lnSpc>
                <a:spcPct val="100000"/>
              </a:lnSpc>
              <a:buClr>
                <a:srgbClr val="000000"/>
              </a:buClr>
              <a:buFont typeface="Wingdings" charset="2"/>
              <a:buChar char=""/>
            </a:pPr>
            <a:r>
              <a:rPr lang="en-GB" sz="1500" spc="-1" dirty="0">
                <a:solidFill>
                  <a:srgbClr val="000000"/>
                </a:solidFill>
                <a:uFill>
                  <a:solidFill>
                    <a:srgbClr val="FFFFFF"/>
                  </a:solidFill>
                </a:uFill>
              </a:rPr>
              <a:t>Surface Processes</a:t>
            </a:r>
            <a:endParaRPr lang="en-GB" sz="1500" b="0" strike="noStrike" spc="-1" dirty="0">
              <a:solidFill>
                <a:srgbClr val="000000"/>
              </a:solidFill>
              <a:uFill>
                <a:solidFill>
                  <a:srgbClr val="FFFFFF"/>
                </a:solidFill>
              </a:uFill>
              <a:latin typeface="Arial"/>
            </a:endParaRPr>
          </a:p>
        </p:txBody>
      </p:sp>
      <p:sp>
        <p:nvSpPr>
          <p:cNvPr id="278" name="CustomShape 12"/>
          <p:cNvSpPr/>
          <p:nvPr/>
        </p:nvSpPr>
        <p:spPr>
          <a:xfrm>
            <a:off x="4952838" y="774564"/>
            <a:ext cx="3825000" cy="2010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Global Geophysics</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Maps, Images and Structures</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Structural Geology &amp; Tectonics</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Surface Processes &amp; Structures</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Isotope Geology</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Principles of Climate</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Vertebrate Palaeontology &amp; Evolution</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Foundations of Physical Geoscience</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Mathematics</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Geomorphology</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Ecological Patterns &amp; Processes</a:t>
            </a:r>
          </a:p>
          <a:p>
            <a:pPr marL="216000" indent="-215640">
              <a:lnSpc>
                <a:spcPct val="100000"/>
              </a:lnSpc>
              <a:buClr>
                <a:srgbClr val="000000"/>
              </a:buClr>
              <a:buFont typeface="Wingdings" charset="2"/>
              <a:buChar char=""/>
            </a:pPr>
            <a:r>
              <a:rPr lang="en-GB" sz="950" spc="-1" dirty="0" err="1">
                <a:solidFill>
                  <a:srgbClr val="000000"/>
                </a:solidFill>
                <a:uFill>
                  <a:solidFill>
                    <a:srgbClr val="FFFFFF"/>
                  </a:solidFill>
                </a:uFill>
              </a:rPr>
              <a:t>Hydroclimatology</a:t>
            </a:r>
            <a:endParaRPr lang="en-GB" sz="95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Science in Popular Culture </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Remote Sensing &amp; Planetary Surfaces</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Reconstructing Past Environments</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Environmental Remote Sensing</a:t>
            </a:r>
          </a:p>
          <a:p>
            <a:pPr marL="216000" indent="-215640">
              <a:lnSpc>
                <a:spcPct val="100000"/>
              </a:lnSpc>
              <a:buClr>
                <a:srgbClr val="000000"/>
              </a:buClr>
              <a:buFont typeface="Wingdings" charset="2"/>
              <a:buChar char=""/>
            </a:pPr>
            <a:r>
              <a:rPr lang="en-GB" sz="950" spc="-1" dirty="0">
                <a:solidFill>
                  <a:srgbClr val="000000"/>
                </a:solidFill>
                <a:uFill>
                  <a:solidFill>
                    <a:srgbClr val="FFFFFF"/>
                  </a:solidFill>
                </a:uFill>
              </a:rPr>
              <a:t>Science &amp; Ethics</a:t>
            </a:r>
            <a:endParaRPr lang="en-GB" sz="950" b="0" strike="noStrike" spc="-1" dirty="0">
              <a:solidFill>
                <a:srgbClr val="000000"/>
              </a:solidFill>
              <a:uFill>
                <a:solidFill>
                  <a:srgbClr val="FFFFFF"/>
                </a:solidFill>
              </a:uFill>
              <a:latin typeface="Arial"/>
            </a:endParaRPr>
          </a:p>
        </p:txBody>
      </p:sp>
      <p:sp>
        <p:nvSpPr>
          <p:cNvPr id="279" name="CustomShape 13"/>
          <p:cNvSpPr/>
          <p:nvPr/>
        </p:nvSpPr>
        <p:spPr>
          <a:xfrm>
            <a:off x="430020" y="3858300"/>
            <a:ext cx="4190400" cy="1735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Groundwater Science </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Crustal </a:t>
            </a:r>
            <a:r>
              <a:rPr lang="en-GB" sz="1300" spc="-1" dirty="0" smtClean="0">
                <a:solidFill>
                  <a:srgbClr val="000000"/>
                </a:solidFill>
                <a:uFill>
                  <a:solidFill>
                    <a:srgbClr val="FFFFFF"/>
                  </a:solidFill>
                </a:uFill>
              </a:rPr>
              <a:t>Dynamics</a:t>
            </a:r>
          </a:p>
          <a:p>
            <a:pPr marL="216000" indent="-215640">
              <a:lnSpc>
                <a:spcPct val="100000"/>
              </a:lnSpc>
              <a:buClr>
                <a:srgbClr val="000000"/>
              </a:buClr>
              <a:buFont typeface="Wingdings" charset="2"/>
              <a:buChar char=""/>
            </a:pPr>
            <a:r>
              <a:rPr lang="en-GB" sz="1300" spc="-1" dirty="0" smtClean="0">
                <a:solidFill>
                  <a:srgbClr val="000000"/>
                </a:solidFill>
                <a:uFill>
                  <a:solidFill>
                    <a:srgbClr val="FFFFFF"/>
                  </a:solidFill>
                </a:uFill>
              </a:rPr>
              <a:t>Earth </a:t>
            </a:r>
            <a:r>
              <a:rPr lang="en-GB" sz="1300" spc="-1" dirty="0">
                <a:solidFill>
                  <a:srgbClr val="000000"/>
                </a:solidFill>
                <a:uFill>
                  <a:solidFill>
                    <a:srgbClr val="FFFFFF"/>
                  </a:solidFill>
                </a:uFill>
              </a:rPr>
              <a:t>Resources &amp; Sustainability</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Marine Geology</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Advanced Geochemistry</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Metamorphism and Metamorphic Processes </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Geological/Environmental Mapping Project</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Field Geophysics</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Biodiversity &amp; </a:t>
            </a:r>
            <a:r>
              <a:rPr lang="en-GB" sz="1300" spc="-1" dirty="0" err="1">
                <a:solidFill>
                  <a:srgbClr val="000000"/>
                </a:solidFill>
                <a:uFill>
                  <a:solidFill>
                    <a:srgbClr val="FFFFFF"/>
                  </a:solidFill>
                </a:uFill>
              </a:rPr>
              <a:t>Macroevolutionary</a:t>
            </a:r>
            <a:r>
              <a:rPr lang="en-GB" sz="1300" spc="-1" dirty="0">
                <a:solidFill>
                  <a:srgbClr val="000000"/>
                </a:solidFill>
                <a:uFill>
                  <a:solidFill>
                    <a:srgbClr val="FFFFFF"/>
                  </a:solidFill>
                </a:uFill>
              </a:rPr>
              <a:t> Patterns</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Global Environmental Change </a:t>
            </a:r>
          </a:p>
          <a:p>
            <a:pPr marL="216000" indent="-215640">
              <a:lnSpc>
                <a:spcPct val="100000"/>
              </a:lnSpc>
              <a:buClr>
                <a:srgbClr val="000000"/>
              </a:buClr>
              <a:buFont typeface="Wingdings" charset="2"/>
              <a:buChar char=""/>
            </a:pPr>
            <a:r>
              <a:rPr lang="en-GB" sz="1300" spc="-1" dirty="0">
                <a:solidFill>
                  <a:srgbClr val="000000"/>
                </a:solidFill>
                <a:uFill>
                  <a:solidFill>
                    <a:srgbClr val="FFFFFF"/>
                  </a:solidFill>
                </a:uFill>
              </a:rPr>
              <a:t>Geosciences Report</a:t>
            </a:r>
            <a:endParaRPr lang="en-GB" sz="1300" b="0" strike="noStrike" spc="-1" dirty="0">
              <a:solidFill>
                <a:srgbClr val="000000"/>
              </a:solidFill>
              <a:uFill>
                <a:solidFill>
                  <a:srgbClr val="FFFFFF"/>
                </a:solidFill>
              </a:uFill>
              <a:latin typeface="Arial"/>
            </a:endParaRPr>
          </a:p>
        </p:txBody>
      </p:sp>
      <p:sp>
        <p:nvSpPr>
          <p:cNvPr id="280" name="CustomShape 14"/>
          <p:cNvSpPr/>
          <p:nvPr/>
        </p:nvSpPr>
        <p:spPr>
          <a:xfrm>
            <a:off x="4646520" y="3789796"/>
            <a:ext cx="3969720" cy="22838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Earth &amp; Planetary Materials</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Physical Volcanology &amp; Volcanic Hazard</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Tectonic Geomorphology</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Sustainable Management of the Environment </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Earth &amp; Planetary System Science</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Independent </a:t>
            </a:r>
            <a:r>
              <a:rPr lang="en-GB" sz="1200" spc="-1" dirty="0" err="1">
                <a:solidFill>
                  <a:srgbClr val="000000"/>
                </a:solidFill>
                <a:uFill>
                  <a:solidFill>
                    <a:srgbClr val="FFFFFF"/>
                  </a:solidFill>
                </a:uFill>
              </a:rPr>
              <a:t>MSci</a:t>
            </a:r>
            <a:r>
              <a:rPr lang="en-GB" sz="1200" spc="-1" dirty="0">
                <a:solidFill>
                  <a:srgbClr val="000000"/>
                </a:solidFill>
                <a:uFill>
                  <a:solidFill>
                    <a:srgbClr val="FFFFFF"/>
                  </a:solidFill>
                </a:uFill>
              </a:rPr>
              <a:t> Project</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Earthquake Seismology &amp; Earthquake Hazards</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Palaeoceanography</a:t>
            </a:r>
          </a:p>
          <a:p>
            <a:pPr marL="216000" indent="-215640">
              <a:lnSpc>
                <a:spcPct val="100000"/>
              </a:lnSpc>
              <a:buClr>
                <a:srgbClr val="000000"/>
              </a:buClr>
              <a:buFont typeface="Wingdings" charset="2"/>
              <a:buChar char=""/>
            </a:pPr>
            <a:r>
              <a:rPr lang="en-GB" sz="1200" spc="-1" dirty="0" err="1">
                <a:solidFill>
                  <a:srgbClr val="000000"/>
                </a:solidFill>
                <a:uFill>
                  <a:solidFill>
                    <a:srgbClr val="FFFFFF"/>
                  </a:solidFill>
                </a:uFill>
              </a:rPr>
              <a:t>Palaeoclimatology</a:t>
            </a:r>
            <a:endParaRPr lang="en-GB" sz="12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Advanced Biodiversity and </a:t>
            </a:r>
            <a:r>
              <a:rPr lang="en-GB" sz="1200" spc="-1" dirty="0" err="1" smtClean="0">
                <a:solidFill>
                  <a:srgbClr val="000000"/>
                </a:solidFill>
                <a:uFill>
                  <a:solidFill>
                    <a:srgbClr val="FFFFFF"/>
                  </a:solidFill>
                </a:uFill>
              </a:rPr>
              <a:t>Macroevolutionary</a:t>
            </a:r>
            <a:r>
              <a:rPr lang="en-GB" sz="1200" spc="-1" dirty="0" smtClean="0">
                <a:solidFill>
                  <a:srgbClr val="000000"/>
                </a:solidFill>
                <a:uFill>
                  <a:solidFill>
                    <a:srgbClr val="FFFFFF"/>
                  </a:solidFill>
                </a:uFill>
              </a:rPr>
              <a:t> </a:t>
            </a:r>
            <a:r>
              <a:rPr lang="en-GB" sz="1200" spc="-1" dirty="0">
                <a:solidFill>
                  <a:srgbClr val="000000"/>
                </a:solidFill>
                <a:uFill>
                  <a:solidFill>
                    <a:srgbClr val="FFFFFF"/>
                  </a:solidFill>
                </a:uFill>
              </a:rPr>
              <a:t>Studies </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Biological Indicators of Environmental Change </a:t>
            </a:r>
          </a:p>
          <a:p>
            <a:pPr marL="216000" indent="-215640">
              <a:lnSpc>
                <a:spcPct val="100000"/>
              </a:lnSpc>
              <a:buClr>
                <a:srgbClr val="000000"/>
              </a:buClr>
              <a:buFont typeface="Wingdings" charset="2"/>
              <a:buChar char=""/>
            </a:pPr>
            <a:r>
              <a:rPr lang="en-GB" sz="1200" spc="-1" dirty="0">
                <a:solidFill>
                  <a:srgbClr val="000000"/>
                </a:solidFill>
                <a:uFill>
                  <a:solidFill>
                    <a:srgbClr val="FFFFFF"/>
                  </a:solidFill>
                </a:uFill>
              </a:rPr>
              <a:t>Non-Biological Indicators of Environmental Change</a:t>
            </a:r>
            <a:endParaRPr lang="en-GB" sz="1200" b="0" strike="noStrike" spc="-1" dirty="0">
              <a:solidFill>
                <a:srgbClr val="000000"/>
              </a:solidFill>
              <a:uFill>
                <a:solidFill>
                  <a:srgbClr val="FFFFFF"/>
                </a:solidFill>
              </a:uFill>
              <a:latin typeface="Arial"/>
            </a:endParaRPr>
          </a:p>
        </p:txBody>
      </p:sp>
      <p:sp>
        <p:nvSpPr>
          <p:cNvPr id="281" name="CustomShape 15"/>
          <p:cNvSpPr/>
          <p:nvPr/>
        </p:nvSpPr>
        <p:spPr>
          <a:xfrm>
            <a:off x="2448000" y="6660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Environmental Geoscience</a:t>
            </a:r>
            <a:endParaRPr lang="en-GB" sz="1800" b="0" strike="noStrike" spc="-1">
              <a:solidFill>
                <a:srgbClr val="000000"/>
              </a:solidFill>
              <a:uFill>
                <a:solidFill>
                  <a:srgbClr val="FFFFFF"/>
                </a:solidFill>
              </a:uFill>
              <a:latin typeface="Arial"/>
            </a:endParaRPr>
          </a:p>
        </p:txBody>
      </p:sp>
      <p:sp>
        <p:nvSpPr>
          <p:cNvPr id="282" name="CustomShape 16"/>
          <p:cNvSpPr/>
          <p:nvPr/>
        </p:nvSpPr>
        <p:spPr>
          <a:xfrm>
            <a:off x="2448000" y="69840"/>
            <a:ext cx="6695280" cy="364320"/>
          </a:xfrm>
          <a:prstGeom prst="rect">
            <a:avLst/>
          </a:prstGeom>
          <a:noFill/>
          <a:ln>
            <a:noFill/>
          </a:ln>
        </p:spPr>
        <p:style>
          <a:lnRef idx="0">
            <a:scrgbClr r="0" g="0" b="0"/>
          </a:lnRef>
          <a:fillRef idx="0">
            <a:scrgbClr r="0" g="0" b="0"/>
          </a:fillRef>
          <a:effectRef idx="0">
            <a:scrgbClr r="0" g="0" b="0"/>
          </a:effectRef>
          <a:fontRef idx="minor"/>
        </p:style>
      </p:sp>
      <p:sp>
        <p:nvSpPr>
          <p:cNvPr id="283" name="CustomShape 17"/>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28</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285" name="Picture 2"/>
          <p:cNvPicPr/>
          <p:nvPr/>
        </p:nvPicPr>
        <p:blipFill>
          <a:blip r:embed="rId3"/>
          <a:stretch/>
        </p:blipFill>
        <p:spPr>
          <a:xfrm>
            <a:off x="4800600" y="516936"/>
            <a:ext cx="4039560" cy="5788800"/>
          </a:xfrm>
          <a:prstGeom prst="rect">
            <a:avLst/>
          </a:prstGeom>
          <a:ln>
            <a:noFill/>
          </a:ln>
        </p:spPr>
      </p:pic>
      <p:pic>
        <p:nvPicPr>
          <p:cNvPr id="286" name="Picture 3"/>
          <p:cNvPicPr/>
          <p:nvPr/>
        </p:nvPicPr>
        <p:blipFill>
          <a:blip r:embed="rId4"/>
          <a:stretch/>
        </p:blipFill>
        <p:spPr>
          <a:xfrm>
            <a:off x="431640" y="591456"/>
            <a:ext cx="4272840" cy="5701680"/>
          </a:xfrm>
          <a:prstGeom prst="rect">
            <a:avLst/>
          </a:prstGeom>
          <a:ln>
            <a:noFill/>
          </a:ln>
        </p:spPr>
      </p:pic>
      <p:sp>
        <p:nvSpPr>
          <p:cNvPr id="287" name="CustomShape 2"/>
          <p:cNvSpPr/>
          <p:nvPr/>
        </p:nvSpPr>
        <p:spPr>
          <a:xfrm>
            <a:off x="1655640" y="71280"/>
            <a:ext cx="7414560" cy="33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600" b="0" strike="noStrike" spc="-1">
                <a:solidFill>
                  <a:srgbClr val="FFFFFF"/>
                </a:solidFill>
                <a:uFill>
                  <a:solidFill>
                    <a:srgbClr val="FFFFFF"/>
                  </a:solidFill>
                </a:uFill>
                <a:latin typeface="Arial"/>
                <a:ea typeface="DejaVu Sans"/>
              </a:rPr>
              <a:t>Arsenic Poisoning in Bangladesh</a:t>
            </a:r>
            <a:endParaRPr lang="en-GB" sz="1800" b="0" strike="noStrike" spc="-1">
              <a:solidFill>
                <a:srgbClr val="000000"/>
              </a:solidFill>
              <a:uFill>
                <a:solidFill>
                  <a:srgbClr val="FFFFFF"/>
                </a:solidFill>
              </a:uFill>
              <a:latin typeface="Arial"/>
            </a:endParaRPr>
          </a:p>
        </p:txBody>
      </p:sp>
      <p:sp>
        <p:nvSpPr>
          <p:cNvPr id="288" name="CustomShape 3"/>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29</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55" name="CustomShape 2"/>
          <p:cNvSpPr/>
          <p:nvPr/>
        </p:nvSpPr>
        <p:spPr>
          <a:xfrm>
            <a:off x="-36360" y="474840"/>
            <a:ext cx="9222480" cy="5974560"/>
          </a:xfrm>
          <a:prstGeom prst="rect">
            <a:avLst/>
          </a:prstGeom>
          <a:solidFill>
            <a:srgbClr val="000000"/>
          </a:solidFill>
          <a:ln w="9360">
            <a:solidFill>
              <a:srgbClr val="000000"/>
            </a:solidFill>
            <a:round/>
          </a:ln>
        </p:spPr>
        <p:style>
          <a:lnRef idx="0">
            <a:scrgbClr r="0" g="0" b="0"/>
          </a:lnRef>
          <a:fillRef idx="0">
            <a:scrgbClr r="0" g="0" b="0"/>
          </a:fillRef>
          <a:effectRef idx="0">
            <a:scrgbClr r="0" g="0" b="0"/>
          </a:effectRef>
          <a:fontRef idx="minor"/>
        </p:style>
      </p:sp>
      <p:sp>
        <p:nvSpPr>
          <p:cNvPr id="56" name="CustomShape 3"/>
          <p:cNvSpPr/>
          <p:nvPr/>
        </p:nvSpPr>
        <p:spPr>
          <a:xfrm>
            <a:off x="2303640" y="712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UCL's history goes back 150 million years</a:t>
            </a:r>
            <a:endParaRPr lang="en-GB" sz="1800" b="0" strike="noStrike" spc="-1">
              <a:solidFill>
                <a:srgbClr val="000000"/>
              </a:solidFill>
              <a:uFill>
                <a:solidFill>
                  <a:srgbClr val="FFFFFF"/>
                </a:solidFill>
              </a:uFill>
              <a:latin typeface="Arial"/>
            </a:endParaRPr>
          </a:p>
        </p:txBody>
      </p:sp>
      <p:pic>
        <p:nvPicPr>
          <p:cNvPr id="57" name="Picture 4"/>
          <p:cNvPicPr/>
          <p:nvPr/>
        </p:nvPicPr>
        <p:blipFill>
          <a:blip r:embed="rId3"/>
          <a:stretch/>
        </p:blipFill>
        <p:spPr>
          <a:xfrm>
            <a:off x="165240" y="1224000"/>
            <a:ext cx="8927280" cy="4463280"/>
          </a:xfrm>
          <a:prstGeom prst="rect">
            <a:avLst/>
          </a:prstGeom>
          <a:ln>
            <a:noFill/>
          </a:ln>
        </p:spPr>
      </p:pic>
      <p:sp>
        <p:nvSpPr>
          <p:cNvPr id="58" name="CustomShape 4"/>
          <p:cNvSpPr/>
          <p:nvPr/>
        </p:nvSpPr>
        <p:spPr>
          <a:xfrm>
            <a:off x="4768920" y="2190600"/>
            <a:ext cx="126360" cy="111960"/>
          </a:xfrm>
          <a:prstGeom prst="ellipse">
            <a:avLst/>
          </a:prstGeom>
          <a:solidFill>
            <a:srgbClr val="FFFF99"/>
          </a:solidFill>
          <a:ln w="36000">
            <a:solidFill>
              <a:srgbClr val="000000"/>
            </a:solidFill>
            <a:miter/>
          </a:ln>
        </p:spPr>
        <p:style>
          <a:lnRef idx="0">
            <a:scrgbClr r="0" g="0" b="0"/>
          </a:lnRef>
          <a:fillRef idx="0">
            <a:scrgbClr r="0" g="0" b="0"/>
          </a:fillRef>
          <a:effectRef idx="0">
            <a:scrgbClr r="0" g="0" b="0"/>
          </a:effectRef>
          <a:fontRef idx="minor"/>
        </p:style>
      </p:sp>
      <p:sp>
        <p:nvSpPr>
          <p:cNvPr id="59" name="Line 5"/>
          <p:cNvSpPr/>
          <p:nvPr/>
        </p:nvSpPr>
        <p:spPr>
          <a:xfrm flipH="1">
            <a:off x="4892400" y="1079280"/>
            <a:ext cx="582840" cy="1079640"/>
          </a:xfrm>
          <a:prstGeom prst="line">
            <a:avLst/>
          </a:prstGeom>
          <a:ln w="36000">
            <a:solidFill>
              <a:srgbClr val="000000"/>
            </a:solidFill>
            <a:miter/>
            <a:tailEnd type="triangle" w="med" len="med"/>
          </a:ln>
        </p:spPr>
        <p:style>
          <a:lnRef idx="0">
            <a:scrgbClr r="0" g="0" b="0"/>
          </a:lnRef>
          <a:fillRef idx="0">
            <a:scrgbClr r="0" g="0" b="0"/>
          </a:fillRef>
          <a:effectRef idx="0">
            <a:scrgbClr r="0" g="0" b="0"/>
          </a:effectRef>
          <a:fontRef idx="minor"/>
        </p:style>
      </p:sp>
      <p:sp>
        <p:nvSpPr>
          <p:cNvPr id="60" name="CustomShape 6"/>
          <p:cNvSpPr/>
          <p:nvPr/>
        </p:nvSpPr>
        <p:spPr>
          <a:xfrm>
            <a:off x="5184720" y="768240"/>
            <a:ext cx="1415160" cy="455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2400" b="1" strike="noStrike" spc="-1">
                <a:solidFill>
                  <a:srgbClr val="FFFFFF"/>
                </a:solidFill>
                <a:uFill>
                  <a:solidFill>
                    <a:srgbClr val="FFFFFF"/>
                  </a:solidFill>
                </a:uFill>
                <a:latin typeface="Arial"/>
                <a:ea typeface="DejaVu Sans"/>
              </a:rPr>
              <a:t>Portland</a:t>
            </a:r>
            <a:endParaRPr lang="en-GB" sz="1800" b="0" strike="noStrike" spc="-1">
              <a:solidFill>
                <a:srgbClr val="000000"/>
              </a:solidFill>
              <a:uFill>
                <a:solidFill>
                  <a:srgbClr val="FFFFFF"/>
                </a:solidFill>
              </a:uFill>
              <a:latin typeface="Arial"/>
            </a:endParaRPr>
          </a:p>
        </p:txBody>
      </p:sp>
      <p:sp>
        <p:nvSpPr>
          <p:cNvPr id="61" name="CustomShape 7"/>
          <p:cNvSpPr/>
          <p:nvPr/>
        </p:nvSpPr>
        <p:spPr>
          <a:xfrm>
            <a:off x="71280" y="6443640"/>
            <a:ext cx="646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3</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290" name="Picture 2"/>
          <p:cNvPicPr/>
          <p:nvPr/>
        </p:nvPicPr>
        <p:blipFill>
          <a:blip r:embed="rId3"/>
          <a:stretch/>
        </p:blipFill>
        <p:spPr>
          <a:xfrm>
            <a:off x="725400" y="863640"/>
            <a:ext cx="5430240" cy="5004720"/>
          </a:xfrm>
          <a:prstGeom prst="rect">
            <a:avLst/>
          </a:prstGeom>
          <a:ln>
            <a:noFill/>
          </a:ln>
        </p:spPr>
      </p:pic>
      <p:sp>
        <p:nvSpPr>
          <p:cNvPr id="291" name="CustomShape 2"/>
          <p:cNvSpPr/>
          <p:nvPr/>
        </p:nvSpPr>
        <p:spPr>
          <a:xfrm>
            <a:off x="6699240" y="2016000"/>
            <a:ext cx="1891440" cy="27820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800" b="0" strike="noStrike" spc="-1">
                <a:solidFill>
                  <a:srgbClr val="000000"/>
                </a:solidFill>
                <a:uFill>
                  <a:solidFill>
                    <a:srgbClr val="FFFFFF"/>
                  </a:solidFill>
                </a:uFill>
                <a:latin typeface="Arial"/>
                <a:ea typeface="DejaVu Sans"/>
              </a:rPr>
              <a:t>C</a:t>
            </a:r>
            <a:r>
              <a:rPr lang="en-GB" sz="1800" b="0" strike="noStrike" spc="-1" baseline="-33000">
                <a:solidFill>
                  <a:srgbClr val="000000"/>
                </a:solidFill>
                <a:uFill>
                  <a:solidFill>
                    <a:srgbClr val="FFFFFF"/>
                  </a:solidFill>
                </a:uFill>
                <a:latin typeface="Arial"/>
                <a:ea typeface="DejaVu Sans"/>
              </a:rPr>
              <a:t>6</a:t>
            </a:r>
            <a:r>
              <a:rPr lang="en-GB" sz="1800" b="0" strike="noStrike" spc="-1">
                <a:solidFill>
                  <a:srgbClr val="000000"/>
                </a:solidFill>
                <a:uFill>
                  <a:solidFill>
                    <a:srgbClr val="FFFFFF"/>
                  </a:solidFill>
                </a:uFill>
                <a:latin typeface="Arial"/>
                <a:ea typeface="DejaVu Sans"/>
              </a:rPr>
              <a:t>H</a:t>
            </a:r>
            <a:r>
              <a:rPr lang="en-GB" sz="1800" b="0" strike="noStrike" spc="-1" baseline="-33000">
                <a:solidFill>
                  <a:srgbClr val="000000"/>
                </a:solidFill>
                <a:uFill>
                  <a:solidFill>
                    <a:srgbClr val="FFFFFF"/>
                  </a:solidFill>
                </a:uFill>
                <a:latin typeface="Arial"/>
                <a:ea typeface="DejaVu Sans"/>
              </a:rPr>
              <a:t>12</a:t>
            </a:r>
            <a:r>
              <a:rPr lang="en-GB" sz="1800" b="0" strike="noStrike" spc="-1">
                <a:solidFill>
                  <a:srgbClr val="000000"/>
                </a:solidFill>
                <a:uFill>
                  <a:solidFill>
                    <a:srgbClr val="FFFFFF"/>
                  </a:solidFill>
                </a:uFill>
                <a:latin typeface="Arial"/>
                <a:ea typeface="DejaVu Sans"/>
              </a:rPr>
              <a:t>O</a:t>
            </a:r>
            <a:r>
              <a:rPr lang="en-GB" sz="1800" b="0" strike="noStrike" spc="-1" baseline="-33000">
                <a:solidFill>
                  <a:srgbClr val="000000"/>
                </a:solidFill>
                <a:uFill>
                  <a:solidFill>
                    <a:srgbClr val="FFFFFF"/>
                  </a:solidFill>
                </a:uFill>
                <a:latin typeface="Arial"/>
                <a:ea typeface="DejaVu Sans"/>
              </a:rPr>
              <a:t>6</a:t>
            </a:r>
            <a:r>
              <a:rPr lang="en-GB" sz="1800" b="0" strike="noStrike" spc="-1">
                <a:solidFill>
                  <a:srgbClr val="000000"/>
                </a:solidFill>
                <a:uFill>
                  <a:solidFill>
                    <a:srgbClr val="FFFFFF"/>
                  </a:solidFill>
                </a:uFill>
                <a:latin typeface="Arial"/>
                <a:ea typeface="DejaVu Sans"/>
              </a:rPr>
              <a:t> + 6O</a:t>
            </a:r>
            <a:r>
              <a:rPr lang="en-GB" sz="1800" b="0" strike="noStrike" spc="-1" baseline="-33000">
                <a:solidFill>
                  <a:srgbClr val="000000"/>
                </a:solidFill>
                <a:uFill>
                  <a:solidFill>
                    <a:srgbClr val="FFFFFF"/>
                  </a:solidFill>
                </a:uFill>
                <a:latin typeface="Arial"/>
                <a:ea typeface="DejaVu Sans"/>
              </a:rPr>
              <a:t>2</a:t>
            </a: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Arial"/>
                <a:ea typeface="DejaVu Sans"/>
              </a:rPr>
              <a:t>↓</a:t>
            </a: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Arial"/>
                <a:ea typeface="DejaVu Sans"/>
              </a:rPr>
              <a:t>6CO</a:t>
            </a:r>
            <a:r>
              <a:rPr lang="en-GB" sz="1800" b="0" strike="noStrike" spc="-1" baseline="-33000">
                <a:solidFill>
                  <a:srgbClr val="000000"/>
                </a:solidFill>
                <a:uFill>
                  <a:solidFill>
                    <a:srgbClr val="FFFFFF"/>
                  </a:solidFill>
                </a:uFill>
                <a:latin typeface="Arial"/>
                <a:ea typeface="DejaVu Sans"/>
              </a:rPr>
              <a:t>2</a:t>
            </a:r>
            <a:r>
              <a:rPr lang="en-GB" sz="1800" b="0" strike="noStrike" spc="-1">
                <a:solidFill>
                  <a:srgbClr val="000000"/>
                </a:solidFill>
                <a:uFill>
                  <a:solidFill>
                    <a:srgbClr val="FFFFFF"/>
                  </a:solidFill>
                </a:uFill>
                <a:latin typeface="Arial"/>
                <a:ea typeface="DejaVu Sans"/>
              </a:rPr>
              <a:t> + 6H</a:t>
            </a:r>
            <a:r>
              <a:rPr lang="en-GB" sz="1800" b="0" strike="noStrike" spc="-1" baseline="-33000">
                <a:solidFill>
                  <a:srgbClr val="000000"/>
                </a:solidFill>
                <a:uFill>
                  <a:solidFill>
                    <a:srgbClr val="FFFFFF"/>
                  </a:solidFill>
                </a:uFill>
                <a:latin typeface="Arial"/>
                <a:ea typeface="DejaVu Sans"/>
              </a:rPr>
              <a:t>2</a:t>
            </a:r>
            <a:r>
              <a:rPr lang="en-GB" sz="1800" b="0" strike="noStrike" spc="-1">
                <a:solidFill>
                  <a:srgbClr val="000000"/>
                </a:solidFill>
                <a:uFill>
                  <a:solidFill>
                    <a:srgbClr val="FFFFFF"/>
                  </a:solidFill>
                </a:uFill>
                <a:latin typeface="Arial"/>
                <a:ea typeface="DejaVu Sans"/>
              </a:rPr>
              <a:t>O + ε</a:t>
            </a:r>
            <a:endParaRPr lang="en-GB" sz="1800" b="0" strike="noStrike" spc="-1">
              <a:solidFill>
                <a:srgbClr val="000000"/>
              </a:solidFill>
              <a:uFill>
                <a:solidFill>
                  <a:srgbClr val="FFFFFF"/>
                </a:solidFill>
              </a:uFill>
              <a:latin typeface="Arial"/>
            </a:endParaRPr>
          </a:p>
          <a:p>
            <a:pPr algn="ctr">
              <a:lnSpc>
                <a:spcPct val="100000"/>
              </a:lnSpc>
            </a:pPr>
            <a:endParaRPr lang="en-GB" sz="1800" b="0" strike="noStrike" spc="-1">
              <a:solidFill>
                <a:srgbClr val="000000"/>
              </a:solidFill>
              <a:uFill>
                <a:solidFill>
                  <a:srgbClr val="FFFFFF"/>
                </a:solidFill>
              </a:uFill>
              <a:latin typeface="Arial"/>
            </a:endParaRPr>
          </a:p>
          <a:p>
            <a:pPr algn="ctr">
              <a:lnSpc>
                <a:spcPct val="100000"/>
              </a:lnSpc>
            </a:pPr>
            <a:endParaRPr lang="en-GB" sz="1800" b="0" strike="noStrike" spc="-1">
              <a:solidFill>
                <a:srgbClr val="000000"/>
              </a:solidFill>
              <a:uFill>
                <a:solidFill>
                  <a:srgbClr val="FFFFFF"/>
                </a:solidFill>
              </a:uFill>
              <a:latin typeface="Arial"/>
            </a:endParaRPr>
          </a:p>
          <a:p>
            <a:pPr algn="ctr">
              <a:lnSpc>
                <a:spcPct val="100000"/>
              </a:lnSpc>
            </a:pP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Arial"/>
                <a:ea typeface="DejaVu Sans"/>
              </a:rPr>
              <a:t>2(Fe</a:t>
            </a:r>
            <a:r>
              <a:rPr lang="en-GB" sz="1800" b="0" strike="noStrike" spc="-1" baseline="-33000">
                <a:solidFill>
                  <a:srgbClr val="000000"/>
                </a:solidFill>
                <a:uFill>
                  <a:solidFill>
                    <a:srgbClr val="FFFFFF"/>
                  </a:solidFill>
                </a:uFill>
                <a:latin typeface="Arial"/>
                <a:ea typeface="DejaVu Sans"/>
              </a:rPr>
              <a:t>2</a:t>
            </a:r>
            <a:r>
              <a:rPr lang="en-GB" sz="1800" b="0" strike="noStrike" spc="-1">
                <a:solidFill>
                  <a:srgbClr val="000000"/>
                </a:solidFill>
                <a:uFill>
                  <a:solidFill>
                    <a:srgbClr val="FFFFFF"/>
                  </a:solidFill>
                </a:uFill>
                <a:latin typeface="Arial"/>
                <a:ea typeface="DejaVu Sans"/>
              </a:rPr>
              <a:t>O</a:t>
            </a:r>
            <a:r>
              <a:rPr lang="en-GB" sz="1800" b="0" strike="noStrike" spc="-1" baseline="-33000">
                <a:solidFill>
                  <a:srgbClr val="000000"/>
                </a:solidFill>
                <a:uFill>
                  <a:solidFill>
                    <a:srgbClr val="FFFFFF"/>
                  </a:solidFill>
                </a:uFill>
                <a:latin typeface="Arial"/>
                <a:ea typeface="DejaVu Sans"/>
              </a:rPr>
              <a:t>3</a:t>
            </a:r>
            <a:r>
              <a:rPr lang="en-GB" sz="1800" b="0" strike="noStrike" spc="-1">
                <a:solidFill>
                  <a:srgbClr val="000000"/>
                </a:solidFill>
                <a:uFill>
                  <a:solidFill>
                    <a:srgbClr val="FFFFFF"/>
                  </a:solidFill>
                </a:uFill>
                <a:latin typeface="Arial"/>
                <a:ea typeface="DejaVu Sans"/>
              </a:rPr>
              <a:t>.As) + ε </a:t>
            </a: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Arial"/>
                <a:ea typeface="DejaVu Sans"/>
              </a:rPr>
              <a:t>↓ </a:t>
            </a:r>
            <a:endParaRPr lang="en-GB" sz="1800" b="0" strike="noStrike" spc="-1">
              <a:solidFill>
                <a:srgbClr val="000000"/>
              </a:solidFill>
              <a:uFill>
                <a:solidFill>
                  <a:srgbClr val="FFFFFF"/>
                </a:solidFill>
              </a:uFill>
              <a:latin typeface="Arial"/>
            </a:endParaRPr>
          </a:p>
          <a:p>
            <a:pPr algn="ctr">
              <a:lnSpc>
                <a:spcPct val="100000"/>
              </a:lnSpc>
            </a:pPr>
            <a:r>
              <a:rPr lang="en-GB" sz="1800" b="0" strike="noStrike" spc="-1">
                <a:solidFill>
                  <a:srgbClr val="000000"/>
                </a:solidFill>
                <a:uFill>
                  <a:solidFill>
                    <a:srgbClr val="FFFFFF"/>
                  </a:solidFill>
                </a:uFill>
                <a:latin typeface="Arial"/>
                <a:ea typeface="DejaVu Sans"/>
              </a:rPr>
              <a:t>4Fe + 6O</a:t>
            </a:r>
            <a:r>
              <a:rPr lang="en-GB" sz="1800" b="0" strike="noStrike" spc="-1" baseline="-33000">
                <a:solidFill>
                  <a:srgbClr val="000000"/>
                </a:solidFill>
                <a:uFill>
                  <a:solidFill>
                    <a:srgbClr val="FFFFFF"/>
                  </a:solidFill>
                </a:uFill>
                <a:latin typeface="Arial"/>
                <a:ea typeface="DejaVu Sans"/>
              </a:rPr>
              <a:t>2</a:t>
            </a:r>
            <a:r>
              <a:rPr lang="en-GB" sz="1800" b="0" strike="noStrike" spc="-1">
                <a:solidFill>
                  <a:srgbClr val="000000"/>
                </a:solidFill>
                <a:uFill>
                  <a:solidFill>
                    <a:srgbClr val="FFFFFF"/>
                  </a:solidFill>
                </a:uFill>
                <a:latin typeface="Arial"/>
                <a:ea typeface="DejaVu Sans"/>
              </a:rPr>
              <a:t> + 2As</a:t>
            </a:r>
            <a:endParaRPr lang="en-GB" sz="1800" b="0" strike="noStrike" spc="-1">
              <a:solidFill>
                <a:srgbClr val="000000"/>
              </a:solidFill>
              <a:uFill>
                <a:solidFill>
                  <a:srgbClr val="FFFFFF"/>
                </a:solidFill>
              </a:uFill>
              <a:latin typeface="Arial"/>
            </a:endParaRPr>
          </a:p>
        </p:txBody>
      </p:sp>
      <p:sp>
        <p:nvSpPr>
          <p:cNvPr id="292" name="CustomShape 3"/>
          <p:cNvSpPr/>
          <p:nvPr/>
        </p:nvSpPr>
        <p:spPr>
          <a:xfrm>
            <a:off x="1584360" y="71280"/>
            <a:ext cx="7558920" cy="33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600" b="0" strike="noStrike" spc="-1">
                <a:solidFill>
                  <a:srgbClr val="FFFFFF"/>
                </a:solidFill>
                <a:uFill>
                  <a:solidFill>
                    <a:srgbClr val="FFFFFF"/>
                  </a:solidFill>
                </a:uFill>
                <a:latin typeface="Arial"/>
                <a:ea typeface="DejaVu Sans"/>
              </a:rPr>
              <a:t>Arsenic poisoning in Bangladesh</a:t>
            </a:r>
            <a:endParaRPr lang="en-GB" sz="1800" b="0" strike="noStrike" spc="-1">
              <a:solidFill>
                <a:srgbClr val="000000"/>
              </a:solidFill>
              <a:uFill>
                <a:solidFill>
                  <a:srgbClr val="FFFFFF"/>
                </a:solidFill>
              </a:uFill>
              <a:latin typeface="Arial"/>
            </a:endParaRPr>
          </a:p>
        </p:txBody>
      </p:sp>
      <p:sp>
        <p:nvSpPr>
          <p:cNvPr id="293" name="CustomShape 4"/>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30</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304" name="CustomShape 2"/>
          <p:cNvSpPr/>
          <p:nvPr/>
        </p:nvSpPr>
        <p:spPr>
          <a:xfrm>
            <a:off x="0" y="487816"/>
            <a:ext cx="9143280" cy="5830840"/>
          </a:xfrm>
          <a:prstGeom prst="rect">
            <a:avLst/>
          </a:prstGeom>
          <a:solidFill>
            <a:srgbClr val="CCFFCC"/>
          </a:solidFill>
          <a:ln w="9360">
            <a:solidFill>
              <a:srgbClr val="3465A4"/>
            </a:solidFill>
            <a:round/>
          </a:ln>
        </p:spPr>
        <p:style>
          <a:lnRef idx="0">
            <a:scrgbClr r="0" g="0" b="0"/>
          </a:lnRef>
          <a:fillRef idx="0">
            <a:scrgbClr r="0" g="0" b="0"/>
          </a:fillRef>
          <a:effectRef idx="0">
            <a:scrgbClr r="0" g="0" b="0"/>
          </a:effectRef>
          <a:fontRef idx="minor"/>
        </p:style>
      </p:sp>
      <p:sp>
        <p:nvSpPr>
          <p:cNvPr id="305" name="CustomShape 3"/>
          <p:cNvSpPr/>
          <p:nvPr/>
        </p:nvSpPr>
        <p:spPr>
          <a:xfrm>
            <a:off x="4646520" y="792000"/>
            <a:ext cx="4064760" cy="2518560"/>
          </a:xfrm>
          <a:prstGeom prst="rect">
            <a:avLst/>
          </a:prstGeom>
          <a:solidFill>
            <a:srgbClr val="66FFFF"/>
          </a:solidFill>
          <a:ln w="36000">
            <a:solidFill>
              <a:srgbClr val="3465A4"/>
            </a:solidFill>
            <a:round/>
          </a:ln>
        </p:spPr>
        <p:style>
          <a:lnRef idx="0">
            <a:scrgbClr r="0" g="0" b="0"/>
          </a:lnRef>
          <a:fillRef idx="0">
            <a:scrgbClr r="0" g="0" b="0"/>
          </a:fillRef>
          <a:effectRef idx="0">
            <a:scrgbClr r="0" g="0" b="0"/>
          </a:effectRef>
          <a:fontRef idx="minor"/>
        </p:style>
      </p:sp>
      <p:sp>
        <p:nvSpPr>
          <p:cNvPr id="306" name="CustomShape 4"/>
          <p:cNvSpPr/>
          <p:nvPr/>
        </p:nvSpPr>
        <p:spPr>
          <a:xfrm>
            <a:off x="4646520" y="3672000"/>
            <a:ext cx="4064760" cy="2518560"/>
          </a:xfrm>
          <a:prstGeom prst="rect">
            <a:avLst/>
          </a:prstGeom>
          <a:solidFill>
            <a:srgbClr val="FFFFCC"/>
          </a:solidFill>
          <a:ln w="36000">
            <a:solidFill>
              <a:srgbClr val="3465A4"/>
            </a:solidFill>
            <a:round/>
          </a:ln>
        </p:spPr>
        <p:style>
          <a:lnRef idx="0">
            <a:scrgbClr r="0" g="0" b="0"/>
          </a:lnRef>
          <a:fillRef idx="0">
            <a:scrgbClr r="0" g="0" b="0"/>
          </a:fillRef>
          <a:effectRef idx="0">
            <a:scrgbClr r="0" g="0" b="0"/>
          </a:effectRef>
          <a:fontRef idx="minor"/>
        </p:style>
      </p:sp>
      <p:sp>
        <p:nvSpPr>
          <p:cNvPr id="307" name="CustomShape 5"/>
          <p:cNvSpPr/>
          <p:nvPr/>
        </p:nvSpPr>
        <p:spPr>
          <a:xfrm>
            <a:off x="360360" y="792000"/>
            <a:ext cx="4064760" cy="2518560"/>
          </a:xfrm>
          <a:prstGeom prst="rect">
            <a:avLst/>
          </a:prstGeom>
          <a:blipFill>
            <a:blip r:embed="rId3"/>
            <a:tile/>
          </a:blipFill>
          <a:ln w="36000">
            <a:solidFill>
              <a:srgbClr val="3465A4"/>
            </a:solidFill>
            <a:round/>
          </a:ln>
        </p:spPr>
        <p:style>
          <a:lnRef idx="0">
            <a:scrgbClr r="0" g="0" b="0"/>
          </a:lnRef>
          <a:fillRef idx="0">
            <a:scrgbClr r="0" g="0" b="0"/>
          </a:fillRef>
          <a:effectRef idx="0">
            <a:scrgbClr r="0" g="0" b="0"/>
          </a:effectRef>
          <a:fontRef idx="minor"/>
        </p:style>
      </p:sp>
      <p:sp>
        <p:nvSpPr>
          <p:cNvPr id="308" name="CustomShape 6"/>
          <p:cNvSpPr/>
          <p:nvPr/>
        </p:nvSpPr>
        <p:spPr>
          <a:xfrm>
            <a:off x="360360" y="3672000"/>
            <a:ext cx="4064760" cy="2518560"/>
          </a:xfrm>
          <a:prstGeom prst="rect">
            <a:avLst/>
          </a:prstGeom>
          <a:solidFill>
            <a:srgbClr val="FFFFCC"/>
          </a:solidFill>
          <a:ln w="36000">
            <a:solidFill>
              <a:srgbClr val="3465A4"/>
            </a:solidFill>
            <a:round/>
          </a:ln>
        </p:spPr>
        <p:style>
          <a:lnRef idx="0">
            <a:scrgbClr r="0" g="0" b="0"/>
          </a:lnRef>
          <a:fillRef idx="0">
            <a:scrgbClr r="0" g="0" b="0"/>
          </a:fillRef>
          <a:effectRef idx="0">
            <a:scrgbClr r="0" g="0" b="0"/>
          </a:effectRef>
          <a:fontRef idx="minor"/>
        </p:style>
      </p:sp>
      <p:sp>
        <p:nvSpPr>
          <p:cNvPr id="309" name="CustomShape 7"/>
          <p:cNvSpPr/>
          <p:nvPr/>
        </p:nvSpPr>
        <p:spPr>
          <a:xfrm>
            <a:off x="204804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1</a:t>
            </a:r>
            <a:endParaRPr lang="en-GB" sz="1800" b="0" strike="noStrike" spc="-1">
              <a:solidFill>
                <a:srgbClr val="000000"/>
              </a:solidFill>
              <a:uFill>
                <a:solidFill>
                  <a:srgbClr val="FFFFFF"/>
                </a:solidFill>
              </a:uFill>
              <a:latin typeface="Arial"/>
            </a:endParaRPr>
          </a:p>
        </p:txBody>
      </p:sp>
      <p:sp>
        <p:nvSpPr>
          <p:cNvPr id="310" name="CustomShape 8"/>
          <p:cNvSpPr/>
          <p:nvPr/>
        </p:nvSpPr>
        <p:spPr>
          <a:xfrm>
            <a:off x="6213600" y="42696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2</a:t>
            </a:r>
            <a:endParaRPr lang="en-GB" sz="1800" b="0" strike="noStrike" spc="-1">
              <a:solidFill>
                <a:srgbClr val="000000"/>
              </a:solidFill>
              <a:uFill>
                <a:solidFill>
                  <a:srgbClr val="FFFFFF"/>
                </a:solidFill>
              </a:uFill>
              <a:latin typeface="Arial"/>
            </a:endParaRPr>
          </a:p>
        </p:txBody>
      </p:sp>
      <p:sp>
        <p:nvSpPr>
          <p:cNvPr id="311" name="CustomShape 9"/>
          <p:cNvSpPr/>
          <p:nvPr/>
        </p:nvSpPr>
        <p:spPr>
          <a:xfrm>
            <a:off x="204804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3</a:t>
            </a:r>
            <a:endParaRPr lang="en-GB" sz="1800" b="0" strike="noStrike" spc="-1">
              <a:solidFill>
                <a:srgbClr val="000000"/>
              </a:solidFill>
              <a:uFill>
                <a:solidFill>
                  <a:srgbClr val="FFFFFF"/>
                </a:solidFill>
              </a:uFill>
              <a:latin typeface="Arial"/>
            </a:endParaRPr>
          </a:p>
        </p:txBody>
      </p:sp>
      <p:sp>
        <p:nvSpPr>
          <p:cNvPr id="312" name="CustomShape 10"/>
          <p:cNvSpPr/>
          <p:nvPr/>
        </p:nvSpPr>
        <p:spPr>
          <a:xfrm>
            <a:off x="6153120" y="3308400"/>
            <a:ext cx="831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Year 4</a:t>
            </a:r>
            <a:endParaRPr lang="en-GB" sz="1800" b="0" strike="noStrike" spc="-1">
              <a:solidFill>
                <a:srgbClr val="000000"/>
              </a:solidFill>
              <a:uFill>
                <a:solidFill>
                  <a:srgbClr val="FFFFFF"/>
                </a:solidFill>
              </a:uFill>
              <a:latin typeface="Arial"/>
            </a:endParaRPr>
          </a:p>
        </p:txBody>
      </p:sp>
      <p:sp>
        <p:nvSpPr>
          <p:cNvPr id="313" name="CustomShape 11"/>
          <p:cNvSpPr/>
          <p:nvPr/>
        </p:nvSpPr>
        <p:spPr>
          <a:xfrm>
            <a:off x="364320" y="1009061"/>
            <a:ext cx="3672720" cy="20106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Earth Materials</a:t>
            </a: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The Earth</a:t>
            </a: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Geochemistry</a:t>
            </a: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Dynamic Earth</a:t>
            </a: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Surface Processes</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Petrology </a:t>
            </a:r>
            <a:r>
              <a:rPr lang="en-GB" sz="1100" spc="-1" dirty="0">
                <a:solidFill>
                  <a:srgbClr val="000000"/>
                </a:solidFill>
                <a:uFill>
                  <a:solidFill>
                    <a:srgbClr val="FFFFFF"/>
                  </a:solidFill>
                </a:uFill>
              </a:rPr>
              <a:t>to </a:t>
            </a:r>
            <a:r>
              <a:rPr lang="en-GB" sz="1100" spc="-1" dirty="0" err="1">
                <a:solidFill>
                  <a:srgbClr val="000000"/>
                </a:solidFill>
                <a:uFill>
                  <a:solidFill>
                    <a:srgbClr val="FFFFFF"/>
                  </a:solidFill>
                </a:uFill>
              </a:rPr>
              <a:t>Petrogenesis</a:t>
            </a:r>
            <a:endParaRPr lang="en-GB" sz="11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Foundations of </a:t>
            </a:r>
            <a:r>
              <a:rPr lang="en-GB" sz="1100" spc="-1" dirty="0" smtClean="0">
                <a:solidFill>
                  <a:srgbClr val="000000"/>
                </a:solidFill>
                <a:uFill>
                  <a:solidFill>
                    <a:srgbClr val="FFFFFF"/>
                  </a:solidFill>
                </a:uFill>
              </a:rPr>
              <a:t>Phys. </a:t>
            </a:r>
            <a:r>
              <a:rPr lang="en-GB" sz="1100" spc="-1" dirty="0" err="1" smtClean="0">
                <a:solidFill>
                  <a:srgbClr val="000000"/>
                </a:solidFill>
                <a:uFill>
                  <a:solidFill>
                    <a:srgbClr val="FFFFFF"/>
                  </a:solidFill>
                </a:uFill>
              </a:rPr>
              <a:t>Geosc</a:t>
            </a:r>
            <a:r>
              <a:rPr lang="en-GB" sz="1100" spc="-1" dirty="0" smtClean="0">
                <a:solidFill>
                  <a:srgbClr val="000000"/>
                </a:solidFill>
                <a:uFill>
                  <a:solidFill>
                    <a:srgbClr val="FFFFFF"/>
                  </a:solidFill>
                </a:uFill>
              </a:rPr>
              <a:t>.</a:t>
            </a:r>
            <a:endParaRPr lang="en-GB" sz="11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Mathematics for Engineers I</a:t>
            </a: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Earth: An Integrated System</a:t>
            </a: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Quantitative Biology</a:t>
            </a: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Life On Earth</a:t>
            </a: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Revealing Science</a:t>
            </a:r>
          </a:p>
          <a:p>
            <a:pPr marL="216000" indent="-215640">
              <a:lnSpc>
                <a:spcPct val="100000"/>
              </a:lnSpc>
              <a:buClr>
                <a:srgbClr val="000000"/>
              </a:buClr>
              <a:buFont typeface="Wingdings" charset="2"/>
              <a:buChar char=""/>
            </a:pPr>
            <a:r>
              <a:rPr lang="en-GB" sz="1100" spc="-1" dirty="0">
                <a:solidFill>
                  <a:srgbClr val="000000"/>
                </a:solidFill>
                <a:uFill>
                  <a:solidFill>
                    <a:srgbClr val="FFFFFF"/>
                  </a:solidFill>
                </a:uFill>
              </a:rPr>
              <a:t>History of Life</a:t>
            </a:r>
            <a:endParaRPr lang="en-GB" sz="1100" b="0" strike="noStrike" spc="-1" dirty="0">
              <a:solidFill>
                <a:srgbClr val="000000"/>
              </a:solidFill>
              <a:uFill>
                <a:solidFill>
                  <a:srgbClr val="FFFFFF"/>
                </a:solidFill>
              </a:uFill>
              <a:latin typeface="Arial"/>
            </a:endParaRPr>
          </a:p>
        </p:txBody>
      </p:sp>
      <p:sp>
        <p:nvSpPr>
          <p:cNvPr id="314" name="CustomShape 12"/>
          <p:cNvSpPr/>
          <p:nvPr/>
        </p:nvSpPr>
        <p:spPr>
          <a:xfrm>
            <a:off x="4643280" y="2664000"/>
            <a:ext cx="4064760" cy="646920"/>
          </a:xfrm>
          <a:prstGeom prst="rect">
            <a:avLst/>
          </a:prstGeom>
          <a:noFill/>
          <a:ln>
            <a:noFill/>
          </a:ln>
        </p:spPr>
        <p:style>
          <a:lnRef idx="0">
            <a:scrgbClr r="0" g="0" b="0"/>
          </a:lnRef>
          <a:fillRef idx="0">
            <a:scrgbClr r="0" g="0" b="0"/>
          </a:fillRef>
          <a:effectRef idx="0">
            <a:scrgbClr r="0" g="0" b="0"/>
          </a:effectRef>
          <a:fontRef idx="minor"/>
        </p:style>
      </p:sp>
      <p:sp>
        <p:nvSpPr>
          <p:cNvPr id="315" name="CustomShape 13"/>
          <p:cNvSpPr/>
          <p:nvPr/>
        </p:nvSpPr>
        <p:spPr>
          <a:xfrm>
            <a:off x="4605867" y="1099080"/>
            <a:ext cx="2199600" cy="2617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Maps, Images &amp; Structures</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Structural Geology &amp; Tectonics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Global Geophysics</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Surface Processes &amp; Structures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Principles of Climate</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Isotope Geology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Vertebrate </a:t>
            </a:r>
            <a:r>
              <a:rPr lang="en-GB" sz="900" spc="-1" dirty="0" smtClean="0">
                <a:solidFill>
                  <a:srgbClr val="000000"/>
                </a:solidFill>
                <a:uFill>
                  <a:solidFill>
                    <a:srgbClr val="FFFFFF"/>
                  </a:solidFill>
                </a:uFill>
              </a:rPr>
              <a:t>Palaeontology</a:t>
            </a:r>
            <a:endParaRPr lang="en-GB" sz="9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Geomorphology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Ecological Patterns &amp;</a:t>
            </a:r>
            <a:r>
              <a:rPr lang="en-GB" sz="900" spc="-1" dirty="0" smtClean="0">
                <a:solidFill>
                  <a:srgbClr val="000000"/>
                </a:solidFill>
                <a:uFill>
                  <a:solidFill>
                    <a:srgbClr val="FFFFFF"/>
                  </a:solidFill>
                </a:uFill>
              </a:rPr>
              <a:t> </a:t>
            </a:r>
            <a:r>
              <a:rPr lang="en-GB" sz="900" spc="-1" dirty="0">
                <a:solidFill>
                  <a:srgbClr val="000000"/>
                </a:solidFill>
                <a:uFill>
                  <a:solidFill>
                    <a:srgbClr val="FFFFFF"/>
                  </a:solidFill>
                </a:uFill>
              </a:rPr>
              <a:t>Processes </a:t>
            </a:r>
          </a:p>
          <a:p>
            <a:pPr marL="216000" indent="-215640">
              <a:lnSpc>
                <a:spcPct val="100000"/>
              </a:lnSpc>
              <a:buClr>
                <a:srgbClr val="000000"/>
              </a:buClr>
              <a:buFont typeface="Wingdings" charset="2"/>
              <a:buChar char=""/>
            </a:pPr>
            <a:r>
              <a:rPr lang="en-GB" sz="900" spc="-1" dirty="0" err="1">
                <a:solidFill>
                  <a:srgbClr val="000000"/>
                </a:solidFill>
                <a:uFill>
                  <a:solidFill>
                    <a:srgbClr val="FFFFFF"/>
                  </a:solidFill>
                </a:uFill>
              </a:rPr>
              <a:t>Hydroclimatology</a:t>
            </a:r>
            <a:r>
              <a:rPr lang="en-GB" sz="900" spc="-1" dirty="0">
                <a:solidFill>
                  <a:srgbClr val="000000"/>
                </a:solidFill>
                <a:uFill>
                  <a:solidFill>
                    <a:srgbClr val="FFFFFF"/>
                  </a:solidFill>
                </a:uFill>
              </a:rPr>
              <a:t>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Science in Popular Culture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Igneous Petrology</a:t>
            </a:r>
          </a:p>
          <a:p>
            <a:pPr marL="216000" indent="-215640">
              <a:lnSpc>
                <a:spcPct val="100000"/>
              </a:lnSpc>
              <a:buClr>
                <a:srgbClr val="000000"/>
              </a:buClr>
              <a:buFont typeface="Wingdings" charset="2"/>
              <a:buChar char=""/>
            </a:pPr>
            <a:r>
              <a:rPr lang="en-GB" sz="900" spc="-1" dirty="0" smtClean="0">
                <a:solidFill>
                  <a:srgbClr val="000000"/>
                </a:solidFill>
                <a:uFill>
                  <a:solidFill>
                    <a:srgbClr val="FFFFFF"/>
                  </a:solidFill>
                </a:uFill>
              </a:rPr>
              <a:t>Past </a:t>
            </a:r>
            <a:r>
              <a:rPr lang="en-GB" sz="900" spc="-1" dirty="0">
                <a:solidFill>
                  <a:srgbClr val="000000"/>
                </a:solidFill>
                <a:uFill>
                  <a:solidFill>
                    <a:srgbClr val="FFFFFF"/>
                  </a:solidFill>
                </a:uFill>
              </a:rPr>
              <a:t>Environments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Environmental Remote Sensing</a:t>
            </a:r>
            <a:endParaRPr lang="en-GB" sz="900" b="0" strike="noStrike" spc="-1" dirty="0">
              <a:solidFill>
                <a:srgbClr val="000000"/>
              </a:solidFill>
              <a:uFill>
                <a:solidFill>
                  <a:srgbClr val="FFFFFF"/>
                </a:solidFill>
              </a:uFill>
              <a:latin typeface="Arial"/>
            </a:endParaRPr>
          </a:p>
        </p:txBody>
      </p:sp>
      <p:sp>
        <p:nvSpPr>
          <p:cNvPr id="316" name="CustomShape 14"/>
          <p:cNvSpPr/>
          <p:nvPr/>
        </p:nvSpPr>
        <p:spPr>
          <a:xfrm>
            <a:off x="360360" y="3672000"/>
            <a:ext cx="4064760" cy="2518560"/>
          </a:xfrm>
          <a:prstGeom prst="rect">
            <a:avLst/>
          </a:prstGeom>
          <a:solidFill>
            <a:srgbClr val="FFFF99"/>
          </a:solidFill>
          <a:ln w="36000">
            <a:solidFill>
              <a:srgbClr val="3465A4"/>
            </a:solidFill>
            <a:round/>
          </a:ln>
        </p:spPr>
        <p:style>
          <a:lnRef idx="0">
            <a:scrgbClr r="0" g="0" b="0"/>
          </a:lnRef>
          <a:fillRef idx="0">
            <a:scrgbClr r="0" g="0" b="0"/>
          </a:fillRef>
          <a:effectRef idx="0">
            <a:scrgbClr r="0" g="0" b="0"/>
          </a:effectRef>
          <a:fontRef idx="minor"/>
        </p:style>
      </p:sp>
      <p:sp>
        <p:nvSpPr>
          <p:cNvPr id="317" name="CustomShape 15"/>
          <p:cNvSpPr/>
          <p:nvPr/>
        </p:nvSpPr>
        <p:spPr>
          <a:xfrm>
            <a:off x="2493720" y="5074872"/>
            <a:ext cx="1931400" cy="1115688"/>
          </a:xfrm>
          <a:prstGeom prst="rect">
            <a:avLst/>
          </a:prstGeom>
          <a:noFill/>
          <a:ln w="18000">
            <a:solidFill>
              <a:srgbClr val="3465A4"/>
            </a:solidFill>
            <a:round/>
          </a:ln>
        </p:spPr>
        <p:style>
          <a:lnRef idx="0">
            <a:scrgbClr r="0" g="0" b="0"/>
          </a:lnRef>
          <a:fillRef idx="0">
            <a:scrgbClr r="0" g="0" b="0"/>
          </a:fillRef>
          <a:effectRef idx="0">
            <a:scrgbClr r="0" g="0" b="0"/>
          </a:effectRef>
          <a:fontRef idx="minor"/>
        </p:style>
      </p:sp>
      <p:sp>
        <p:nvSpPr>
          <p:cNvPr id="318" name="CustomShape 16"/>
          <p:cNvSpPr/>
          <p:nvPr/>
        </p:nvSpPr>
        <p:spPr>
          <a:xfrm>
            <a:off x="360558" y="4048200"/>
            <a:ext cx="1739160" cy="2540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900" spc="-1" dirty="0" smtClean="0">
                <a:solidFill>
                  <a:srgbClr val="000000"/>
                </a:solidFill>
                <a:uFill>
                  <a:solidFill>
                    <a:srgbClr val="FFFFFF"/>
                  </a:solidFill>
                </a:uFill>
              </a:rPr>
              <a:t>Metamorphic </a:t>
            </a:r>
            <a:r>
              <a:rPr lang="en-GB" sz="900" spc="-1" dirty="0">
                <a:solidFill>
                  <a:srgbClr val="000000"/>
                </a:solidFill>
                <a:uFill>
                  <a:solidFill>
                    <a:srgbClr val="FFFFFF"/>
                  </a:solidFill>
                </a:uFill>
              </a:rPr>
              <a:t>Processes</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Crustal </a:t>
            </a:r>
            <a:r>
              <a:rPr lang="en-GB" sz="900" spc="-1" dirty="0" smtClean="0">
                <a:solidFill>
                  <a:srgbClr val="000000"/>
                </a:solidFill>
                <a:uFill>
                  <a:solidFill>
                    <a:srgbClr val="FFFFFF"/>
                  </a:solidFill>
                </a:uFill>
              </a:rPr>
              <a:t>Dynamics</a:t>
            </a:r>
            <a:endParaRPr lang="en-GB" sz="9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Earth Resources &amp; Sustainability</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Groundwater Science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Marine Geology</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Advanced Geochemistry</a:t>
            </a:r>
          </a:p>
          <a:p>
            <a:pPr marL="216000" indent="-215640">
              <a:lnSpc>
                <a:spcPct val="100000"/>
              </a:lnSpc>
              <a:buClr>
                <a:srgbClr val="000000"/>
              </a:buClr>
              <a:buFont typeface="Wingdings" charset="2"/>
              <a:buChar char=""/>
            </a:pPr>
            <a:r>
              <a:rPr lang="en-GB" sz="900" spc="-1" dirty="0" err="1" smtClean="0">
                <a:solidFill>
                  <a:srgbClr val="000000"/>
                </a:solidFill>
                <a:uFill>
                  <a:solidFill>
                    <a:srgbClr val="FFFFFF"/>
                  </a:solidFill>
                </a:uFill>
              </a:rPr>
              <a:t>Macroevolutionary</a:t>
            </a:r>
            <a:r>
              <a:rPr lang="en-GB" sz="900" spc="-1" dirty="0" smtClean="0">
                <a:solidFill>
                  <a:srgbClr val="000000"/>
                </a:solidFill>
                <a:uFill>
                  <a:solidFill>
                    <a:srgbClr val="FFFFFF"/>
                  </a:solidFill>
                </a:uFill>
              </a:rPr>
              <a:t> </a:t>
            </a:r>
            <a:r>
              <a:rPr lang="en-GB" sz="900" spc="-1" dirty="0">
                <a:solidFill>
                  <a:srgbClr val="000000"/>
                </a:solidFill>
                <a:uFill>
                  <a:solidFill>
                    <a:srgbClr val="FFFFFF"/>
                  </a:solidFill>
                </a:uFill>
              </a:rPr>
              <a:t>Patterns</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Ocean Physics &amp; Climate Change </a:t>
            </a:r>
          </a:p>
          <a:p>
            <a:pPr marL="216000" indent="-215640">
              <a:lnSpc>
                <a:spcPct val="100000"/>
              </a:lnSpc>
              <a:buClr>
                <a:srgbClr val="000000"/>
              </a:buClr>
              <a:buFont typeface="Wingdings" charset="2"/>
              <a:buChar char=""/>
            </a:pPr>
            <a:r>
              <a:rPr lang="en-GB" sz="900" spc="-1" dirty="0" smtClean="0">
                <a:solidFill>
                  <a:srgbClr val="000000"/>
                </a:solidFill>
                <a:uFill>
                  <a:solidFill>
                    <a:srgbClr val="FFFFFF"/>
                  </a:solidFill>
                </a:uFill>
              </a:rPr>
              <a:t>Mapping </a:t>
            </a:r>
            <a:r>
              <a:rPr lang="en-GB" sz="900" spc="-1" dirty="0">
                <a:solidFill>
                  <a:srgbClr val="000000"/>
                </a:solidFill>
                <a:uFill>
                  <a:solidFill>
                    <a:srgbClr val="FFFFFF"/>
                  </a:solidFill>
                </a:uFill>
              </a:rPr>
              <a:t>Project</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Geodynamics and Global Tectonics</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Global Environmental Change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Geosciences Report</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Seismology I </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Seismology II</a:t>
            </a:r>
            <a:endParaRPr lang="en-GB" sz="900" b="0" strike="noStrike" spc="-1" dirty="0">
              <a:solidFill>
                <a:srgbClr val="000000"/>
              </a:solidFill>
              <a:uFill>
                <a:solidFill>
                  <a:srgbClr val="FFFFFF"/>
                </a:solidFill>
              </a:uFill>
              <a:latin typeface="Arial"/>
            </a:endParaRPr>
          </a:p>
        </p:txBody>
      </p:sp>
      <p:sp>
        <p:nvSpPr>
          <p:cNvPr id="319" name="CustomShape 17"/>
          <p:cNvSpPr/>
          <p:nvPr/>
        </p:nvSpPr>
        <p:spPr>
          <a:xfrm>
            <a:off x="4646520" y="3672000"/>
            <a:ext cx="4064760" cy="2518560"/>
          </a:xfrm>
          <a:prstGeom prst="rect">
            <a:avLst/>
          </a:prstGeom>
          <a:blipFill>
            <a:blip r:embed="rId4"/>
            <a:tile/>
          </a:blipFill>
          <a:ln w="36000">
            <a:solidFill>
              <a:srgbClr val="3465A4"/>
            </a:solidFill>
            <a:round/>
          </a:ln>
        </p:spPr>
        <p:style>
          <a:lnRef idx="0">
            <a:scrgbClr r="0" g="0" b="0"/>
          </a:lnRef>
          <a:fillRef idx="0">
            <a:scrgbClr r="0" g="0" b="0"/>
          </a:fillRef>
          <a:effectRef idx="0">
            <a:scrgbClr r="0" g="0" b="0"/>
          </a:effectRef>
          <a:fontRef idx="minor"/>
        </p:style>
      </p:sp>
      <p:sp>
        <p:nvSpPr>
          <p:cNvPr id="320" name="CustomShape 18"/>
          <p:cNvSpPr/>
          <p:nvPr/>
        </p:nvSpPr>
        <p:spPr>
          <a:xfrm>
            <a:off x="4646520" y="5712178"/>
            <a:ext cx="4064760" cy="478382"/>
          </a:xfrm>
          <a:prstGeom prst="rect">
            <a:avLst/>
          </a:prstGeom>
          <a:noFill/>
          <a:ln w="18000">
            <a:solidFill>
              <a:srgbClr val="3465A4"/>
            </a:solidFill>
            <a:round/>
          </a:ln>
        </p:spPr>
        <p:style>
          <a:lnRef idx="0">
            <a:scrgbClr r="0" g="0" b="0"/>
          </a:lnRef>
          <a:fillRef idx="0">
            <a:scrgbClr r="0" g="0" b="0"/>
          </a:fillRef>
          <a:effectRef idx="0">
            <a:scrgbClr r="0" g="0" b="0"/>
          </a:effectRef>
          <a:fontRef idx="minor"/>
        </p:style>
      </p:sp>
      <p:sp>
        <p:nvSpPr>
          <p:cNvPr id="321" name="CustomShape 19"/>
          <p:cNvSpPr/>
          <p:nvPr/>
        </p:nvSpPr>
        <p:spPr>
          <a:xfrm>
            <a:off x="4658082" y="3688560"/>
            <a:ext cx="2586960" cy="2189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Earth &amp; Planetary Materials </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Physical Volcanology &amp; Volcanic Hazard</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Tectonic Geomorphology</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Sustainable Management of the Environment </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Independent </a:t>
            </a:r>
            <a:r>
              <a:rPr lang="en-GB" sz="1100" spc="-1" dirty="0" err="1" smtClean="0">
                <a:solidFill>
                  <a:srgbClr val="000000"/>
                </a:solidFill>
                <a:uFill>
                  <a:solidFill>
                    <a:srgbClr val="FFFFFF"/>
                  </a:solidFill>
                </a:uFill>
              </a:rPr>
              <a:t>MSci</a:t>
            </a:r>
            <a:r>
              <a:rPr lang="en-GB" sz="1100" spc="-1" dirty="0" smtClean="0">
                <a:solidFill>
                  <a:srgbClr val="000000"/>
                </a:solidFill>
                <a:uFill>
                  <a:solidFill>
                    <a:srgbClr val="FFFFFF"/>
                  </a:solidFill>
                </a:uFill>
              </a:rPr>
              <a:t> Project</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Earth &amp; Planetary System Science</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Earthquake Seismology &amp; Earthquake Hazards</a:t>
            </a:r>
          </a:p>
          <a:p>
            <a:pPr marL="216000" indent="-215640">
              <a:lnSpc>
                <a:spcPct val="100000"/>
              </a:lnSpc>
              <a:buClr>
                <a:srgbClr val="000000"/>
              </a:buClr>
              <a:buFont typeface="Wingdings" charset="2"/>
              <a:buChar char=""/>
            </a:pPr>
            <a:r>
              <a:rPr lang="en-GB" sz="1100" spc="-1" dirty="0" err="1" smtClean="0">
                <a:solidFill>
                  <a:srgbClr val="000000"/>
                </a:solidFill>
                <a:uFill>
                  <a:solidFill>
                    <a:srgbClr val="FFFFFF"/>
                  </a:solidFill>
                </a:uFill>
              </a:rPr>
              <a:t>Palaeoclimatology</a:t>
            </a:r>
            <a:endParaRPr lang="en-GB" sz="1100" spc="-1" dirty="0" smtClean="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Melting and Volcanism</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Deep Earth &amp; Planetary Modelling </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Advanced Biodiversity and </a:t>
            </a:r>
            <a:r>
              <a:rPr lang="en-GB" sz="1100" spc="-1" dirty="0" err="1" smtClean="0">
                <a:solidFill>
                  <a:srgbClr val="000000"/>
                </a:solidFill>
                <a:uFill>
                  <a:solidFill>
                    <a:srgbClr val="FFFFFF"/>
                  </a:solidFill>
                </a:uFill>
              </a:rPr>
              <a:t>Macroevolutionary</a:t>
            </a:r>
            <a:r>
              <a:rPr lang="en-GB" sz="1100" spc="-1" dirty="0" smtClean="0">
                <a:solidFill>
                  <a:srgbClr val="000000"/>
                </a:solidFill>
                <a:uFill>
                  <a:solidFill>
                    <a:srgbClr val="FFFFFF"/>
                  </a:solidFill>
                </a:uFill>
              </a:rPr>
              <a:t> Studies </a:t>
            </a:r>
          </a:p>
          <a:p>
            <a:pPr marL="216000" indent="-215640">
              <a:lnSpc>
                <a:spcPct val="100000"/>
              </a:lnSpc>
              <a:buClr>
                <a:srgbClr val="000000"/>
              </a:buClr>
              <a:buFont typeface="Wingdings" charset="2"/>
              <a:buChar char=""/>
            </a:pPr>
            <a:endParaRPr lang="en-GB" sz="1100" spc="-1" dirty="0" smtClean="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100" spc="-1" dirty="0" err="1" smtClean="0">
                <a:solidFill>
                  <a:srgbClr val="000000"/>
                </a:solidFill>
                <a:uFill>
                  <a:solidFill>
                    <a:srgbClr val="FFFFFF"/>
                  </a:solidFill>
                </a:uFill>
              </a:rPr>
              <a:t>PalaeoceanographyVertebrate</a:t>
            </a:r>
            <a:r>
              <a:rPr lang="en-GB" sz="1100" spc="-1" dirty="0" smtClean="0">
                <a:solidFill>
                  <a:srgbClr val="000000"/>
                </a:solidFill>
                <a:uFill>
                  <a:solidFill>
                    <a:srgbClr val="FFFFFF"/>
                  </a:solidFill>
                </a:uFill>
              </a:rPr>
              <a:t> Life &amp; Evolution</a:t>
            </a:r>
          </a:p>
          <a:p>
            <a:pPr marL="216000" indent="-215640">
              <a:lnSpc>
                <a:spcPct val="100000"/>
              </a:lnSpc>
              <a:buClr>
                <a:srgbClr val="000000"/>
              </a:buClr>
              <a:buFont typeface="Wingdings" charset="2"/>
              <a:buChar char=""/>
            </a:pPr>
            <a:r>
              <a:rPr lang="en-GB" sz="1100" spc="-1" dirty="0" smtClean="0">
                <a:solidFill>
                  <a:srgbClr val="000000"/>
                </a:solidFill>
                <a:uFill>
                  <a:solidFill>
                    <a:srgbClr val="FFFFFF"/>
                  </a:solidFill>
                </a:uFill>
              </a:rPr>
              <a:t>Species Conservation &amp; Biodiversity</a:t>
            </a:r>
            <a:endParaRPr lang="en-GB" sz="1100" b="0" strike="noStrike" spc="-1" dirty="0">
              <a:solidFill>
                <a:srgbClr val="000000"/>
              </a:solidFill>
              <a:uFill>
                <a:solidFill>
                  <a:srgbClr val="FFFFFF"/>
                </a:solidFill>
              </a:uFill>
              <a:latin typeface="Arial"/>
            </a:endParaRPr>
          </a:p>
        </p:txBody>
      </p:sp>
      <p:sp>
        <p:nvSpPr>
          <p:cNvPr id="322" name="CustomShape 20"/>
          <p:cNvSpPr/>
          <p:nvPr/>
        </p:nvSpPr>
        <p:spPr>
          <a:xfrm>
            <a:off x="2448000" y="6660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Earth Sciences</a:t>
            </a:r>
            <a:endParaRPr lang="en-GB" sz="1800" b="0" strike="noStrike" spc="-1">
              <a:solidFill>
                <a:srgbClr val="000000"/>
              </a:solidFill>
              <a:uFill>
                <a:solidFill>
                  <a:srgbClr val="FFFFFF"/>
                </a:solidFill>
              </a:uFill>
              <a:latin typeface="Arial"/>
            </a:endParaRPr>
          </a:p>
        </p:txBody>
      </p:sp>
      <p:sp>
        <p:nvSpPr>
          <p:cNvPr id="323" name="CustomShape 21"/>
          <p:cNvSpPr/>
          <p:nvPr/>
        </p:nvSpPr>
        <p:spPr>
          <a:xfrm>
            <a:off x="2448000" y="69840"/>
            <a:ext cx="6695280" cy="364320"/>
          </a:xfrm>
          <a:prstGeom prst="rect">
            <a:avLst/>
          </a:prstGeom>
          <a:noFill/>
          <a:ln>
            <a:noFill/>
          </a:ln>
        </p:spPr>
        <p:style>
          <a:lnRef idx="0">
            <a:scrgbClr r="0" g="0" b="0"/>
          </a:lnRef>
          <a:fillRef idx="0">
            <a:scrgbClr r="0" g="0" b="0"/>
          </a:fillRef>
          <a:effectRef idx="0">
            <a:scrgbClr r="0" g="0" b="0"/>
          </a:effectRef>
          <a:fontRef idx="minor"/>
        </p:style>
      </p:sp>
      <p:sp>
        <p:nvSpPr>
          <p:cNvPr id="324" name="CustomShape 22"/>
          <p:cNvSpPr/>
          <p:nvPr/>
        </p:nvSpPr>
        <p:spPr>
          <a:xfrm rot="5400000">
            <a:off x="4426920" y="4932360"/>
            <a:ext cx="720" cy="720"/>
          </a:xfrm>
          <a:prstGeom prst="bentConnector2">
            <a:avLst/>
          </a:prstGeom>
          <a:noFill/>
          <a:ln w="9360">
            <a:solidFill>
              <a:srgbClr val="3465A4"/>
            </a:solidFill>
            <a:round/>
          </a:ln>
        </p:spPr>
        <p:style>
          <a:lnRef idx="0">
            <a:scrgbClr r="0" g="0" b="0"/>
          </a:lnRef>
          <a:fillRef idx="0">
            <a:scrgbClr r="0" g="0" b="0"/>
          </a:fillRef>
          <a:effectRef idx="0">
            <a:scrgbClr r="0" g="0" b="0"/>
          </a:effectRef>
          <a:fontRef idx="minor"/>
        </p:style>
      </p:sp>
      <p:sp>
        <p:nvSpPr>
          <p:cNvPr id="325" name="CustomShape 23"/>
          <p:cNvSpPr/>
          <p:nvPr/>
        </p:nvSpPr>
        <p:spPr>
          <a:xfrm>
            <a:off x="5118717" y="779400"/>
            <a:ext cx="1967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i="1" strike="noStrike" spc="-1" dirty="0" smtClean="0">
                <a:solidFill>
                  <a:srgbClr val="000000"/>
                </a:solidFill>
                <a:uFill>
                  <a:solidFill>
                    <a:srgbClr val="FFFFFF"/>
                  </a:solidFill>
                </a:uFill>
                <a:latin typeface="Arial"/>
                <a:ea typeface="DejaVu Sans"/>
              </a:rPr>
              <a:t>General</a:t>
            </a:r>
            <a:endParaRPr lang="en-GB" sz="1800" b="0" strike="noStrike" spc="-1" dirty="0">
              <a:solidFill>
                <a:srgbClr val="000000"/>
              </a:solidFill>
              <a:uFill>
                <a:solidFill>
                  <a:srgbClr val="FFFFFF"/>
                </a:solidFill>
              </a:uFill>
              <a:latin typeface="Arial"/>
            </a:endParaRPr>
          </a:p>
        </p:txBody>
      </p:sp>
      <p:sp>
        <p:nvSpPr>
          <p:cNvPr id="326" name="CustomShape 24"/>
          <p:cNvSpPr/>
          <p:nvPr/>
        </p:nvSpPr>
        <p:spPr>
          <a:xfrm>
            <a:off x="7806231" y="4362588"/>
            <a:ext cx="911250" cy="1886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r">
              <a:lnSpc>
                <a:spcPct val="100000"/>
              </a:lnSpc>
            </a:pPr>
            <a:r>
              <a:rPr lang="en-GB" sz="1400" b="0" i="1" strike="noStrike" spc="-1" dirty="0">
                <a:solidFill>
                  <a:srgbClr val="000000"/>
                </a:solidFill>
                <a:uFill>
                  <a:solidFill>
                    <a:srgbClr val="FFFFFF"/>
                  </a:solidFill>
                </a:uFill>
                <a:latin typeface="Arial"/>
                <a:ea typeface="DejaVu Sans"/>
              </a:rPr>
              <a:t>General</a:t>
            </a:r>
            <a:endParaRPr lang="en-GB" sz="1800" b="0" strike="noStrike" spc="-1" dirty="0">
              <a:solidFill>
                <a:srgbClr val="000000"/>
              </a:solidFill>
              <a:uFill>
                <a:solidFill>
                  <a:srgbClr val="FFFFFF"/>
                </a:solidFill>
              </a:uFill>
              <a:latin typeface="Arial"/>
            </a:endParaRPr>
          </a:p>
          <a:p>
            <a:pPr algn="r">
              <a:lnSpc>
                <a:spcPct val="100000"/>
              </a:lnSpc>
            </a:pPr>
            <a:endParaRPr lang="en-GB" sz="1800" b="0" strike="noStrike" spc="-1" dirty="0">
              <a:solidFill>
                <a:srgbClr val="000000"/>
              </a:solidFill>
              <a:uFill>
                <a:solidFill>
                  <a:srgbClr val="FFFFFF"/>
                </a:solidFill>
              </a:uFill>
              <a:latin typeface="Arial"/>
            </a:endParaRPr>
          </a:p>
          <a:p>
            <a:pPr algn="r">
              <a:lnSpc>
                <a:spcPct val="100000"/>
              </a:lnSpc>
            </a:pPr>
            <a:endParaRPr lang="en-GB" sz="1800" b="0" strike="noStrike" spc="-1" dirty="0">
              <a:solidFill>
                <a:srgbClr val="000000"/>
              </a:solidFill>
              <a:uFill>
                <a:solidFill>
                  <a:srgbClr val="FFFFFF"/>
                </a:solidFill>
              </a:uFill>
              <a:latin typeface="Arial"/>
            </a:endParaRPr>
          </a:p>
          <a:p>
            <a:pPr algn="r">
              <a:lnSpc>
                <a:spcPct val="100000"/>
              </a:lnSpc>
            </a:pPr>
            <a:endParaRPr lang="en-GB" sz="1800" b="0" strike="noStrike" spc="-1" dirty="0">
              <a:solidFill>
                <a:srgbClr val="000000"/>
              </a:solidFill>
              <a:uFill>
                <a:solidFill>
                  <a:srgbClr val="FFFFFF"/>
                </a:solidFill>
              </a:uFill>
              <a:latin typeface="Arial"/>
            </a:endParaRPr>
          </a:p>
          <a:p>
            <a:pPr algn="r">
              <a:lnSpc>
                <a:spcPct val="100000"/>
              </a:lnSpc>
            </a:pPr>
            <a:endParaRPr lang="en-GB" sz="1400" b="0" i="1" strike="noStrike" spc="-1" dirty="0" smtClean="0">
              <a:solidFill>
                <a:srgbClr val="000000"/>
              </a:solidFill>
              <a:uFill>
                <a:solidFill>
                  <a:srgbClr val="FFFFFF"/>
                </a:solidFill>
              </a:uFill>
              <a:latin typeface="Arial"/>
              <a:ea typeface="DejaVu Sans"/>
            </a:endParaRPr>
          </a:p>
          <a:p>
            <a:pPr algn="r">
              <a:lnSpc>
                <a:spcPct val="100000"/>
              </a:lnSpc>
            </a:pPr>
            <a:endParaRPr lang="en-GB" sz="1400" b="0" i="1" strike="noStrike" spc="-1" dirty="0" smtClean="0">
              <a:solidFill>
                <a:srgbClr val="000000"/>
              </a:solidFill>
              <a:uFill>
                <a:solidFill>
                  <a:srgbClr val="FFFFFF"/>
                </a:solidFill>
              </a:uFill>
              <a:latin typeface="Arial"/>
              <a:ea typeface="DejaVu Sans"/>
            </a:endParaRPr>
          </a:p>
          <a:p>
            <a:pPr algn="r">
              <a:lnSpc>
                <a:spcPct val="100000"/>
              </a:lnSpc>
            </a:pPr>
            <a:r>
              <a:rPr lang="en-GB" sz="1400" b="0" i="1" strike="noStrike" spc="-1" dirty="0" err="1" smtClean="0">
                <a:solidFill>
                  <a:srgbClr val="000000"/>
                </a:solidFill>
                <a:uFill>
                  <a:solidFill>
                    <a:srgbClr val="FFFFFF"/>
                  </a:solidFill>
                </a:uFill>
                <a:latin typeface="Arial"/>
                <a:ea typeface="DejaVu Sans"/>
              </a:rPr>
              <a:t>Palaeobiology</a:t>
            </a:r>
            <a:endParaRPr lang="en-GB" sz="1800" b="0" strike="noStrike" spc="-1" dirty="0">
              <a:solidFill>
                <a:srgbClr val="000000"/>
              </a:solidFill>
              <a:uFill>
                <a:solidFill>
                  <a:srgbClr val="FFFFFF"/>
                </a:solidFill>
              </a:uFill>
              <a:latin typeface="Arial"/>
            </a:endParaRPr>
          </a:p>
        </p:txBody>
      </p:sp>
      <p:sp>
        <p:nvSpPr>
          <p:cNvPr id="327" name="CustomShape 25"/>
          <p:cNvSpPr/>
          <p:nvPr/>
        </p:nvSpPr>
        <p:spPr>
          <a:xfrm>
            <a:off x="4646520" y="792000"/>
            <a:ext cx="4064760" cy="2518560"/>
          </a:xfrm>
          <a:prstGeom prst="rect">
            <a:avLst/>
          </a:prstGeom>
          <a:noFill/>
          <a:ln w="36000">
            <a:solidFill>
              <a:srgbClr val="3465A4"/>
            </a:solidFill>
            <a:round/>
          </a:ln>
        </p:spPr>
        <p:style>
          <a:lnRef idx="0">
            <a:scrgbClr r="0" g="0" b="0"/>
          </a:lnRef>
          <a:fillRef idx="0">
            <a:scrgbClr r="0" g="0" b="0"/>
          </a:fillRef>
          <a:effectRef idx="0">
            <a:scrgbClr r="0" g="0" b="0"/>
          </a:effectRef>
          <a:fontRef idx="minor"/>
        </p:style>
      </p:sp>
      <p:sp>
        <p:nvSpPr>
          <p:cNvPr id="328" name="CustomShape 26"/>
          <p:cNvSpPr/>
          <p:nvPr/>
        </p:nvSpPr>
        <p:spPr>
          <a:xfrm>
            <a:off x="6611876" y="2087640"/>
            <a:ext cx="2096524" cy="1220040"/>
          </a:xfrm>
          <a:prstGeom prst="rect">
            <a:avLst/>
          </a:prstGeom>
          <a:noFill/>
          <a:ln w="18000">
            <a:solidFill>
              <a:srgbClr val="3465A4"/>
            </a:solidFill>
            <a:round/>
          </a:ln>
        </p:spPr>
        <p:style>
          <a:lnRef idx="0">
            <a:scrgbClr r="0" g="0" b="0"/>
          </a:lnRef>
          <a:fillRef idx="0">
            <a:scrgbClr r="0" g="0" b="0"/>
          </a:fillRef>
          <a:effectRef idx="0">
            <a:scrgbClr r="0" g="0" b="0"/>
          </a:effectRef>
          <a:fontRef idx="minor"/>
        </p:style>
      </p:sp>
      <p:sp>
        <p:nvSpPr>
          <p:cNvPr id="329" name="CustomShape 27"/>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330" name="CustomShape 28"/>
          <p:cNvSpPr/>
          <p:nvPr/>
        </p:nvSpPr>
        <p:spPr>
          <a:xfrm>
            <a:off x="6607440" y="1138680"/>
            <a:ext cx="2057760" cy="2069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900" spc="-1" dirty="0" smtClean="0">
                <a:solidFill>
                  <a:srgbClr val="000000"/>
                </a:solidFill>
                <a:uFill>
                  <a:solidFill>
                    <a:srgbClr val="FFFFFF"/>
                  </a:solidFill>
                </a:uFill>
              </a:rPr>
              <a:t>Animal </a:t>
            </a:r>
            <a:r>
              <a:rPr lang="en-GB" sz="900" spc="-1" dirty="0">
                <a:solidFill>
                  <a:srgbClr val="000000"/>
                </a:solidFill>
                <a:uFill>
                  <a:solidFill>
                    <a:srgbClr val="FFFFFF"/>
                  </a:solidFill>
                </a:uFill>
              </a:rPr>
              <a:t>Biodiversity</a:t>
            </a:r>
          </a:p>
          <a:p>
            <a:pPr marL="216000" indent="-215640">
              <a:lnSpc>
                <a:spcPct val="100000"/>
              </a:lnSpc>
              <a:buClr>
                <a:srgbClr val="000000"/>
              </a:buClr>
              <a:buFont typeface="Wingdings" charset="2"/>
              <a:buChar char=""/>
            </a:pPr>
            <a:r>
              <a:rPr lang="en-GB" sz="900" spc="-1" dirty="0" smtClean="0">
                <a:solidFill>
                  <a:srgbClr val="000000"/>
                </a:solidFill>
                <a:uFill>
                  <a:solidFill>
                    <a:srgbClr val="FFFFFF"/>
                  </a:solidFill>
                </a:uFill>
              </a:rPr>
              <a:t>Molecular </a:t>
            </a:r>
            <a:r>
              <a:rPr lang="en-GB" sz="900" spc="-1" dirty="0">
                <a:solidFill>
                  <a:srgbClr val="000000"/>
                </a:solidFill>
                <a:uFill>
                  <a:solidFill>
                    <a:srgbClr val="FFFFFF"/>
                  </a:solidFill>
                </a:uFill>
              </a:rPr>
              <a:t>Biology</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Astrobiology</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Evolutionary Genetics</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Fundamentals of Ecology</a:t>
            </a:r>
          </a:p>
          <a:p>
            <a:pPr marL="216000" indent="-215640">
              <a:lnSpc>
                <a:spcPct val="100000"/>
              </a:lnSpc>
              <a:buClr>
                <a:srgbClr val="000000"/>
              </a:buClr>
              <a:buFont typeface="Wingdings" charset="2"/>
              <a:buChar char=""/>
            </a:pPr>
            <a:endParaRPr lang="en-GB" sz="900" spc="-1" dirty="0">
              <a:solidFill>
                <a:srgbClr val="000000"/>
              </a:solidFill>
              <a:uFill>
                <a:solidFill>
                  <a:srgbClr val="FFFFFF"/>
                </a:solidFill>
              </a:uFill>
            </a:endParaRPr>
          </a:p>
          <a:p>
            <a:pPr marL="216000" indent="-215640">
              <a:lnSpc>
                <a:spcPct val="100000"/>
              </a:lnSpc>
              <a:buClr>
                <a:srgbClr val="000000"/>
              </a:buClr>
              <a:buFont typeface="Wingdings" charset="2"/>
              <a:buChar char=""/>
            </a:pPr>
            <a:endParaRPr lang="en-GB" sz="900" spc="-1" dirty="0" smtClean="0">
              <a:solidFill>
                <a:srgbClr val="000000"/>
              </a:solidFill>
              <a:uFill>
                <a:solidFill>
                  <a:srgbClr val="FFFFFF"/>
                </a:solidFill>
              </a:uFill>
            </a:endParaRPr>
          </a:p>
          <a:p>
            <a:pPr marL="216000" indent="-215640">
              <a:lnSpc>
                <a:spcPct val="100000"/>
              </a:lnSpc>
              <a:buClr>
                <a:srgbClr val="000000"/>
              </a:buClr>
              <a:buFont typeface="Wingdings" charset="2"/>
              <a:buChar char=""/>
            </a:pPr>
            <a:endParaRPr lang="en-GB" sz="900" spc="-1" dirty="0">
              <a:solidFill>
                <a:srgbClr val="000000"/>
              </a:solidFill>
              <a:uFill>
                <a:solidFill>
                  <a:srgbClr val="FFFFFF"/>
                </a:solidFill>
              </a:uFill>
            </a:endParaRPr>
          </a:p>
          <a:p>
            <a:pPr marL="216000" indent="-215640">
              <a:lnSpc>
                <a:spcPct val="100000"/>
              </a:lnSpc>
              <a:buClr>
                <a:srgbClr val="000000"/>
              </a:buClr>
              <a:buFont typeface="Wingdings" charset="2"/>
              <a:buChar char=""/>
            </a:pPr>
            <a:endParaRPr lang="en-GB" sz="9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900" spc="-1" dirty="0" smtClean="0">
                <a:solidFill>
                  <a:srgbClr val="000000"/>
                </a:solidFill>
                <a:uFill>
                  <a:solidFill>
                    <a:srgbClr val="FFFFFF"/>
                  </a:solidFill>
                </a:uFill>
              </a:rPr>
              <a:t>Science </a:t>
            </a:r>
            <a:r>
              <a:rPr lang="en-GB" sz="900" spc="-1" dirty="0">
                <a:solidFill>
                  <a:srgbClr val="000000"/>
                </a:solidFill>
                <a:uFill>
                  <a:solidFill>
                    <a:srgbClr val="FFFFFF"/>
                  </a:solidFill>
                </a:uFill>
              </a:rPr>
              <a:t>in Popular Culture</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Sociology of Science &amp;</a:t>
            </a:r>
            <a:r>
              <a:rPr lang="en-GB" sz="900" spc="-1" dirty="0" smtClean="0">
                <a:solidFill>
                  <a:srgbClr val="000000"/>
                </a:solidFill>
                <a:uFill>
                  <a:solidFill>
                    <a:srgbClr val="FFFFFF"/>
                  </a:solidFill>
                </a:uFill>
              </a:rPr>
              <a:t> Tech.</a:t>
            </a:r>
            <a:endParaRPr lang="en-GB" sz="9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Environment and Society</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Science and Ethics</a:t>
            </a:r>
          </a:p>
          <a:p>
            <a:pPr marL="216000" indent="-215640">
              <a:lnSpc>
                <a:spcPct val="100000"/>
              </a:lnSpc>
              <a:buClr>
                <a:srgbClr val="000000"/>
              </a:buClr>
              <a:buFont typeface="Wingdings" charset="2"/>
              <a:buChar char=""/>
            </a:pPr>
            <a:r>
              <a:rPr lang="en-GB" sz="900" spc="-1" dirty="0">
                <a:solidFill>
                  <a:srgbClr val="000000"/>
                </a:solidFill>
                <a:uFill>
                  <a:solidFill>
                    <a:srgbClr val="FFFFFF"/>
                  </a:solidFill>
                </a:uFill>
              </a:rPr>
              <a:t>Engaging the Public with Science</a:t>
            </a:r>
            <a:endParaRPr lang="en-GB" sz="900" b="0" strike="noStrike" spc="-1" dirty="0">
              <a:solidFill>
                <a:srgbClr val="000000"/>
              </a:solidFill>
              <a:uFill>
                <a:solidFill>
                  <a:srgbClr val="FFFFFF"/>
                </a:solidFill>
              </a:uFill>
              <a:latin typeface="Arial"/>
            </a:endParaRPr>
          </a:p>
        </p:txBody>
      </p:sp>
      <p:sp>
        <p:nvSpPr>
          <p:cNvPr id="331" name="CustomShape 29"/>
          <p:cNvSpPr/>
          <p:nvPr/>
        </p:nvSpPr>
        <p:spPr>
          <a:xfrm>
            <a:off x="6614756" y="791280"/>
            <a:ext cx="2093644" cy="1292400"/>
          </a:xfrm>
          <a:prstGeom prst="rect">
            <a:avLst/>
          </a:prstGeom>
          <a:noFill/>
          <a:ln w="18000">
            <a:solidFill>
              <a:srgbClr val="3465A4"/>
            </a:solidFill>
            <a:round/>
          </a:ln>
        </p:spPr>
        <p:style>
          <a:lnRef idx="0">
            <a:scrgbClr r="0" g="0" b="0"/>
          </a:lnRef>
          <a:fillRef idx="0">
            <a:scrgbClr r="0" g="0" b="0"/>
          </a:fillRef>
          <a:effectRef idx="0">
            <a:scrgbClr r="0" g="0" b="0"/>
          </a:effectRef>
          <a:fontRef idx="minor"/>
        </p:style>
      </p:sp>
      <p:sp>
        <p:nvSpPr>
          <p:cNvPr id="332" name="CustomShape 30"/>
          <p:cNvSpPr/>
          <p:nvPr/>
        </p:nvSpPr>
        <p:spPr>
          <a:xfrm>
            <a:off x="6944691" y="819000"/>
            <a:ext cx="1967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i="1" strike="noStrike" spc="-1" dirty="0" err="1" smtClean="0">
                <a:solidFill>
                  <a:srgbClr val="000000"/>
                </a:solidFill>
                <a:uFill>
                  <a:solidFill>
                    <a:srgbClr val="FFFFFF"/>
                  </a:solidFill>
                </a:uFill>
                <a:latin typeface="Arial"/>
                <a:ea typeface="DejaVu Sans"/>
              </a:rPr>
              <a:t>Palaeobiology</a:t>
            </a:r>
            <a:endParaRPr lang="en-GB" sz="1800" b="0" strike="noStrike" spc="-1" dirty="0">
              <a:solidFill>
                <a:srgbClr val="000000"/>
              </a:solidFill>
              <a:uFill>
                <a:solidFill>
                  <a:srgbClr val="FFFFFF"/>
                </a:solidFill>
              </a:uFill>
              <a:latin typeface="Arial"/>
            </a:endParaRPr>
          </a:p>
        </p:txBody>
      </p:sp>
      <p:sp>
        <p:nvSpPr>
          <p:cNvPr id="333" name="CustomShape 31"/>
          <p:cNvSpPr/>
          <p:nvPr/>
        </p:nvSpPr>
        <p:spPr>
          <a:xfrm>
            <a:off x="6828798" y="2098800"/>
            <a:ext cx="1967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200" b="0" i="1" strike="noStrike" spc="-1" dirty="0">
                <a:solidFill>
                  <a:srgbClr val="000000"/>
                </a:solidFill>
                <a:uFill>
                  <a:solidFill>
                    <a:srgbClr val="FFFFFF"/>
                  </a:solidFill>
                </a:uFill>
                <a:latin typeface="Arial"/>
                <a:ea typeface="DejaVu Sans"/>
              </a:rPr>
              <a:t>Environment &amp; </a:t>
            </a:r>
            <a:r>
              <a:rPr lang="en-GB" sz="1200" b="0" i="1" strike="noStrike" spc="-1" dirty="0" smtClean="0">
                <a:solidFill>
                  <a:srgbClr val="000000"/>
                </a:solidFill>
                <a:uFill>
                  <a:solidFill>
                    <a:srgbClr val="FFFFFF"/>
                  </a:solidFill>
                </a:uFill>
                <a:latin typeface="Arial"/>
                <a:ea typeface="DejaVu Sans"/>
              </a:rPr>
              <a:t>Policy</a:t>
            </a:r>
            <a:endParaRPr lang="en-GB" sz="1800" b="0" strike="noStrike" spc="-1" dirty="0">
              <a:solidFill>
                <a:srgbClr val="000000"/>
              </a:solidFill>
              <a:uFill>
                <a:solidFill>
                  <a:srgbClr val="FFFFFF"/>
                </a:solidFill>
              </a:uFill>
              <a:latin typeface="Arial"/>
            </a:endParaRPr>
          </a:p>
        </p:txBody>
      </p:sp>
      <p:sp>
        <p:nvSpPr>
          <p:cNvPr id="334" name="CustomShape 32"/>
          <p:cNvSpPr/>
          <p:nvPr/>
        </p:nvSpPr>
        <p:spPr>
          <a:xfrm>
            <a:off x="989167" y="3717000"/>
            <a:ext cx="1967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i="1" strike="noStrike" spc="-1" dirty="0" smtClean="0">
                <a:solidFill>
                  <a:srgbClr val="000000"/>
                </a:solidFill>
                <a:uFill>
                  <a:solidFill>
                    <a:srgbClr val="FFFFFF"/>
                  </a:solidFill>
                </a:uFill>
                <a:latin typeface="Arial"/>
                <a:ea typeface="DejaVu Sans"/>
              </a:rPr>
              <a:t>General</a:t>
            </a:r>
            <a:endParaRPr lang="en-GB" sz="1800" b="0" strike="noStrike" spc="-1" dirty="0">
              <a:solidFill>
                <a:srgbClr val="000000"/>
              </a:solidFill>
              <a:uFill>
                <a:solidFill>
                  <a:srgbClr val="FFFFFF"/>
                </a:solidFill>
              </a:uFill>
              <a:latin typeface="Arial"/>
            </a:endParaRPr>
          </a:p>
        </p:txBody>
      </p:sp>
      <p:sp>
        <p:nvSpPr>
          <p:cNvPr id="335" name="CustomShape 33"/>
          <p:cNvSpPr/>
          <p:nvPr/>
        </p:nvSpPr>
        <p:spPr>
          <a:xfrm>
            <a:off x="2711784" y="3717000"/>
            <a:ext cx="1967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i="1" strike="noStrike" spc="-1" dirty="0" err="1" smtClean="0">
                <a:solidFill>
                  <a:srgbClr val="000000"/>
                </a:solidFill>
                <a:uFill>
                  <a:solidFill>
                    <a:srgbClr val="FFFFFF"/>
                  </a:solidFill>
                </a:uFill>
                <a:latin typeface="Arial"/>
                <a:ea typeface="DejaVu Sans"/>
              </a:rPr>
              <a:t>Palaeobiology</a:t>
            </a:r>
            <a:endParaRPr lang="en-GB" sz="1800" b="0" strike="noStrike" spc="-1" dirty="0">
              <a:solidFill>
                <a:srgbClr val="000000"/>
              </a:solidFill>
              <a:uFill>
                <a:solidFill>
                  <a:srgbClr val="FFFFFF"/>
                </a:solidFill>
              </a:uFill>
              <a:latin typeface="Arial"/>
            </a:endParaRPr>
          </a:p>
        </p:txBody>
      </p:sp>
      <p:sp>
        <p:nvSpPr>
          <p:cNvPr id="336" name="CustomShape 34"/>
          <p:cNvSpPr/>
          <p:nvPr/>
        </p:nvSpPr>
        <p:spPr>
          <a:xfrm>
            <a:off x="2464920" y="4033800"/>
            <a:ext cx="2070000" cy="19173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000" spc="-1" dirty="0" smtClean="0">
                <a:solidFill>
                  <a:srgbClr val="000000"/>
                </a:solidFill>
                <a:uFill>
                  <a:solidFill>
                    <a:srgbClr val="FFFFFF"/>
                  </a:solidFill>
                </a:uFill>
              </a:rPr>
              <a:t>Environmental </a:t>
            </a:r>
            <a:r>
              <a:rPr lang="en-GB" sz="1000" spc="-1" dirty="0">
                <a:solidFill>
                  <a:srgbClr val="000000"/>
                </a:solidFill>
                <a:uFill>
                  <a:solidFill>
                    <a:srgbClr val="FFFFFF"/>
                  </a:solidFill>
                </a:uFill>
              </a:rPr>
              <a:t>Change</a:t>
            </a: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Palaeoanthropology</a:t>
            </a: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Primate </a:t>
            </a:r>
            <a:r>
              <a:rPr lang="en-GB" sz="1000" spc="-1" dirty="0" smtClean="0">
                <a:solidFill>
                  <a:srgbClr val="000000"/>
                </a:solidFill>
                <a:uFill>
                  <a:solidFill>
                    <a:srgbClr val="FFFFFF"/>
                  </a:solidFill>
                </a:uFill>
              </a:rPr>
              <a:t>Behaviour</a:t>
            </a:r>
            <a:endParaRPr lang="en-GB" sz="10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Species </a:t>
            </a:r>
            <a:r>
              <a:rPr lang="en-GB" sz="1000" spc="-1" dirty="0" smtClean="0">
                <a:solidFill>
                  <a:srgbClr val="000000"/>
                </a:solidFill>
                <a:uFill>
                  <a:solidFill>
                    <a:srgbClr val="FFFFFF"/>
                  </a:solidFill>
                </a:uFill>
              </a:rPr>
              <a:t>Conservation</a:t>
            </a:r>
            <a:endParaRPr lang="en-GB" sz="10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Sex, Genes and Evolution</a:t>
            </a: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Primate </a:t>
            </a:r>
            <a:r>
              <a:rPr lang="en-GB" sz="1000" spc="-1" dirty="0" smtClean="0">
                <a:solidFill>
                  <a:srgbClr val="000000"/>
                </a:solidFill>
                <a:uFill>
                  <a:solidFill>
                    <a:srgbClr val="FFFFFF"/>
                  </a:solidFill>
                </a:uFill>
              </a:rPr>
              <a:t>Evolution</a:t>
            </a:r>
          </a:p>
          <a:p>
            <a:pPr marL="216000" indent="-215640">
              <a:lnSpc>
                <a:spcPct val="100000"/>
              </a:lnSpc>
              <a:buClr>
                <a:srgbClr val="000000"/>
              </a:buClr>
              <a:buFont typeface="Wingdings" charset="2"/>
              <a:buChar char=""/>
            </a:pPr>
            <a:endParaRPr lang="en-GB" sz="1000" spc="-1" dirty="0" smtClean="0">
              <a:solidFill>
                <a:srgbClr val="000000"/>
              </a:solidFill>
              <a:uFill>
                <a:solidFill>
                  <a:srgbClr val="FFFFFF"/>
                </a:solidFill>
              </a:uFill>
            </a:endParaRPr>
          </a:p>
          <a:p>
            <a:pPr marL="216000" indent="-215640">
              <a:lnSpc>
                <a:spcPct val="100000"/>
              </a:lnSpc>
              <a:buClr>
                <a:srgbClr val="000000"/>
              </a:buClr>
              <a:buFont typeface="Wingdings" charset="2"/>
              <a:buChar char=""/>
            </a:pPr>
            <a:endParaRPr lang="en-GB" sz="1000" spc="-1" dirty="0">
              <a:solidFill>
                <a:srgbClr val="000000"/>
              </a:solidFill>
              <a:uFill>
                <a:solidFill>
                  <a:srgbClr val="FFFFFF"/>
                </a:solidFill>
              </a:uFill>
            </a:endParaRPr>
          </a:p>
          <a:p>
            <a:pPr marL="216000" indent="-215640">
              <a:lnSpc>
                <a:spcPct val="100000"/>
              </a:lnSpc>
              <a:buClr>
                <a:srgbClr val="000000"/>
              </a:buClr>
              <a:buFont typeface="Wingdings" charset="2"/>
              <a:buChar char=""/>
            </a:pPr>
            <a:endParaRPr lang="en-GB" sz="10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Communication in </a:t>
            </a:r>
            <a:r>
              <a:rPr lang="en-GB" sz="1000" spc="-1" dirty="0" smtClean="0">
                <a:solidFill>
                  <a:srgbClr val="000000"/>
                </a:solidFill>
                <a:uFill>
                  <a:solidFill>
                    <a:srgbClr val="FFFFFF"/>
                  </a:solidFill>
                </a:uFill>
              </a:rPr>
              <a:t>Science</a:t>
            </a:r>
            <a:endParaRPr lang="en-GB" sz="10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000" spc="-1" dirty="0" smtClean="0">
                <a:solidFill>
                  <a:srgbClr val="000000"/>
                </a:solidFill>
                <a:uFill>
                  <a:solidFill>
                    <a:srgbClr val="FFFFFF"/>
                  </a:solidFill>
                </a:uFill>
              </a:rPr>
              <a:t>Emerging </a:t>
            </a:r>
            <a:r>
              <a:rPr lang="en-GB" sz="1000" spc="-1" dirty="0">
                <a:solidFill>
                  <a:srgbClr val="000000"/>
                </a:solidFill>
                <a:uFill>
                  <a:solidFill>
                    <a:srgbClr val="FFFFFF"/>
                  </a:solidFill>
                </a:uFill>
              </a:rPr>
              <a:t>Technologies</a:t>
            </a:r>
          </a:p>
          <a:p>
            <a:pPr marL="216000" indent="-215640">
              <a:lnSpc>
                <a:spcPct val="100000"/>
              </a:lnSpc>
              <a:buClr>
                <a:srgbClr val="000000"/>
              </a:buClr>
              <a:buFont typeface="Wingdings" charset="2"/>
              <a:buChar char=""/>
            </a:pPr>
            <a:r>
              <a:rPr lang="en-GB" sz="1000" spc="-1" dirty="0" smtClean="0">
                <a:solidFill>
                  <a:srgbClr val="000000"/>
                </a:solidFill>
                <a:uFill>
                  <a:solidFill>
                    <a:srgbClr val="FFFFFF"/>
                  </a:solidFill>
                </a:uFill>
              </a:rPr>
              <a:t>Technology &amp; </a:t>
            </a:r>
            <a:r>
              <a:rPr lang="en-GB" sz="1000" spc="-1" dirty="0">
                <a:solidFill>
                  <a:srgbClr val="000000"/>
                </a:solidFill>
                <a:uFill>
                  <a:solidFill>
                    <a:srgbClr val="FFFFFF"/>
                  </a:solidFill>
                </a:uFill>
              </a:rPr>
              <a:t>Environment</a:t>
            </a: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Science Journalism</a:t>
            </a:r>
            <a:endParaRPr lang="en-GB" sz="1800" b="0" strike="noStrike" spc="-1" dirty="0">
              <a:solidFill>
                <a:srgbClr val="000000"/>
              </a:solidFill>
              <a:uFill>
                <a:solidFill>
                  <a:srgbClr val="FFFFFF"/>
                </a:solidFill>
              </a:uFill>
              <a:latin typeface="Arial"/>
            </a:endParaRPr>
          </a:p>
        </p:txBody>
      </p:sp>
      <p:sp>
        <p:nvSpPr>
          <p:cNvPr id="337" name="CustomShape 35"/>
          <p:cNvSpPr/>
          <p:nvPr/>
        </p:nvSpPr>
        <p:spPr>
          <a:xfrm>
            <a:off x="2558622" y="5074872"/>
            <a:ext cx="1967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i="1" strike="noStrike" spc="-1" dirty="0">
                <a:solidFill>
                  <a:srgbClr val="000000"/>
                </a:solidFill>
                <a:uFill>
                  <a:solidFill>
                    <a:srgbClr val="FFFFFF"/>
                  </a:solidFill>
                </a:uFill>
                <a:latin typeface="Arial"/>
                <a:ea typeface="DejaVu Sans"/>
              </a:rPr>
              <a:t>Environment &amp; </a:t>
            </a:r>
            <a:r>
              <a:rPr lang="en-GB" sz="1400" b="0" i="1" strike="noStrike" spc="-1" dirty="0" smtClean="0">
                <a:solidFill>
                  <a:srgbClr val="000000"/>
                </a:solidFill>
                <a:uFill>
                  <a:solidFill>
                    <a:srgbClr val="FFFFFF"/>
                  </a:solidFill>
                </a:uFill>
                <a:latin typeface="Arial"/>
                <a:ea typeface="DejaVu Sans"/>
              </a:rPr>
              <a:t>Policy</a:t>
            </a:r>
            <a:endParaRPr lang="en-GB" sz="1400" b="0" strike="noStrike" spc="-1" dirty="0">
              <a:solidFill>
                <a:srgbClr val="000000"/>
              </a:solidFill>
              <a:uFill>
                <a:solidFill>
                  <a:srgbClr val="FFFFFF"/>
                </a:solidFill>
              </a:uFill>
              <a:latin typeface="Arial"/>
            </a:endParaRPr>
          </a:p>
        </p:txBody>
      </p:sp>
      <p:sp>
        <p:nvSpPr>
          <p:cNvPr id="338" name="CustomShape 36"/>
          <p:cNvSpPr/>
          <p:nvPr/>
        </p:nvSpPr>
        <p:spPr>
          <a:xfrm>
            <a:off x="2493720" y="3671999"/>
            <a:ext cx="1931400" cy="1402873"/>
          </a:xfrm>
          <a:prstGeom prst="rect">
            <a:avLst/>
          </a:prstGeom>
          <a:noFill/>
          <a:ln w="18000">
            <a:solidFill>
              <a:srgbClr val="3465A4"/>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31</a:t>
            </a:fld>
            <a:endParaRPr lang="en-US" dirty="0"/>
          </a:p>
        </p:txBody>
      </p:sp>
      <p:sp>
        <p:nvSpPr>
          <p:cNvPr id="40" name="CustomShape 28"/>
          <p:cNvSpPr/>
          <p:nvPr/>
        </p:nvSpPr>
        <p:spPr>
          <a:xfrm>
            <a:off x="2460658" y="1133460"/>
            <a:ext cx="2057760" cy="2069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Quantitative Biology</a:t>
            </a: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Life on Earth</a:t>
            </a: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Introduction to </a:t>
            </a:r>
            <a:r>
              <a:rPr lang="en-GB" sz="1000" spc="-1" dirty="0" smtClean="0">
                <a:solidFill>
                  <a:srgbClr val="000000"/>
                </a:solidFill>
                <a:uFill>
                  <a:solidFill>
                    <a:srgbClr val="FFFFFF"/>
                  </a:solidFill>
                </a:uFill>
              </a:rPr>
              <a:t>Genetics</a:t>
            </a:r>
          </a:p>
          <a:p>
            <a:pPr marL="216000" indent="-215640">
              <a:lnSpc>
                <a:spcPct val="100000"/>
              </a:lnSpc>
              <a:buClr>
                <a:srgbClr val="000000"/>
              </a:buClr>
              <a:buFont typeface="Wingdings" charset="2"/>
              <a:buChar char=""/>
            </a:pPr>
            <a:endParaRPr lang="en-GB" sz="1000" spc="-1" dirty="0">
              <a:solidFill>
                <a:srgbClr val="000000"/>
              </a:solidFill>
              <a:uFill>
                <a:solidFill>
                  <a:srgbClr val="FFFFFF"/>
                </a:solidFill>
              </a:uFill>
            </a:endParaRPr>
          </a:p>
          <a:p>
            <a:pPr marL="216000" indent="-215640">
              <a:lnSpc>
                <a:spcPct val="100000"/>
              </a:lnSpc>
              <a:buClr>
                <a:srgbClr val="000000"/>
              </a:buClr>
              <a:buFont typeface="Wingdings" charset="2"/>
              <a:buChar char=""/>
            </a:pPr>
            <a:endParaRPr lang="en-GB" sz="1000" spc="-1" dirty="0" smtClean="0">
              <a:solidFill>
                <a:srgbClr val="000000"/>
              </a:solidFill>
              <a:uFill>
                <a:solidFill>
                  <a:srgbClr val="FFFFFF"/>
                </a:solidFill>
              </a:uFill>
            </a:endParaRPr>
          </a:p>
          <a:p>
            <a:pPr marL="216000" indent="-215640">
              <a:lnSpc>
                <a:spcPct val="100000"/>
              </a:lnSpc>
              <a:buClr>
                <a:srgbClr val="000000"/>
              </a:buClr>
              <a:buFont typeface="Wingdings" charset="2"/>
              <a:buChar char=""/>
            </a:pPr>
            <a:endParaRPr lang="en-GB" sz="1000" spc="-1" dirty="0" smtClean="0">
              <a:solidFill>
                <a:srgbClr val="000000"/>
              </a:solidFill>
              <a:uFill>
                <a:solidFill>
                  <a:srgbClr val="FFFFFF"/>
                </a:solidFill>
              </a:uFill>
            </a:endParaRPr>
          </a:p>
          <a:p>
            <a:pPr marL="216000" indent="-215640">
              <a:lnSpc>
                <a:spcPct val="100000"/>
              </a:lnSpc>
              <a:buClr>
                <a:srgbClr val="000000"/>
              </a:buClr>
              <a:buFont typeface="Wingdings" charset="2"/>
              <a:buChar char=""/>
            </a:pPr>
            <a:endParaRPr lang="en-GB" sz="10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Revealing Science</a:t>
            </a:r>
          </a:p>
          <a:p>
            <a:pPr marL="216000" indent="-215640">
              <a:lnSpc>
                <a:spcPct val="100000"/>
              </a:lnSpc>
              <a:buClr>
                <a:srgbClr val="000000"/>
              </a:buClr>
              <a:buFont typeface="Wingdings" charset="2"/>
              <a:buChar char=""/>
            </a:pPr>
            <a:r>
              <a:rPr lang="en-GB" sz="1000" spc="-1" dirty="0" smtClean="0">
                <a:solidFill>
                  <a:srgbClr val="000000"/>
                </a:solidFill>
                <a:uFill>
                  <a:solidFill>
                    <a:srgbClr val="FFFFFF"/>
                  </a:solidFill>
                </a:uFill>
              </a:rPr>
              <a:t>Science </a:t>
            </a:r>
            <a:r>
              <a:rPr lang="en-GB" sz="1000" spc="-1" dirty="0">
                <a:solidFill>
                  <a:srgbClr val="000000"/>
                </a:solidFill>
                <a:uFill>
                  <a:solidFill>
                    <a:srgbClr val="FFFFFF"/>
                  </a:solidFill>
                </a:uFill>
              </a:rPr>
              <a:t>&amp; Society </a:t>
            </a:r>
          </a:p>
          <a:p>
            <a:pPr marL="216000" indent="-215640">
              <a:lnSpc>
                <a:spcPct val="100000"/>
              </a:lnSpc>
              <a:buClr>
                <a:srgbClr val="000000"/>
              </a:buClr>
              <a:buFont typeface="Wingdings" charset="2"/>
              <a:buChar char=""/>
            </a:pPr>
            <a:r>
              <a:rPr lang="en-GB" sz="1000" spc="-1" dirty="0" smtClean="0">
                <a:solidFill>
                  <a:srgbClr val="000000"/>
                </a:solidFill>
                <a:uFill>
                  <a:solidFill>
                    <a:srgbClr val="FFFFFF"/>
                  </a:solidFill>
                </a:uFill>
              </a:rPr>
              <a:t>History </a:t>
            </a:r>
            <a:r>
              <a:rPr lang="en-GB" sz="1000" spc="-1" dirty="0">
                <a:solidFill>
                  <a:srgbClr val="000000"/>
                </a:solidFill>
                <a:uFill>
                  <a:solidFill>
                    <a:srgbClr val="FFFFFF"/>
                  </a:solidFill>
                </a:uFill>
              </a:rPr>
              <a:t>&amp; </a:t>
            </a:r>
            <a:r>
              <a:rPr lang="en-GB" sz="1000" spc="-1" dirty="0" smtClean="0">
                <a:solidFill>
                  <a:srgbClr val="000000"/>
                </a:solidFill>
                <a:uFill>
                  <a:solidFill>
                    <a:srgbClr val="FFFFFF"/>
                  </a:solidFill>
                </a:uFill>
              </a:rPr>
              <a:t>Philosophy </a:t>
            </a:r>
            <a:r>
              <a:rPr lang="en-GB" sz="1000" spc="-1" dirty="0">
                <a:solidFill>
                  <a:srgbClr val="000000"/>
                </a:solidFill>
                <a:uFill>
                  <a:solidFill>
                    <a:srgbClr val="FFFFFF"/>
                  </a:solidFill>
                </a:uFill>
              </a:rPr>
              <a:t>of </a:t>
            </a:r>
            <a:r>
              <a:rPr lang="en-GB" sz="1000" spc="-1" dirty="0" smtClean="0">
                <a:solidFill>
                  <a:srgbClr val="000000"/>
                </a:solidFill>
                <a:uFill>
                  <a:solidFill>
                    <a:srgbClr val="FFFFFF"/>
                  </a:solidFill>
                </a:uFill>
              </a:rPr>
              <a:t>Sci.</a:t>
            </a:r>
            <a:endParaRPr lang="en-GB" sz="1000" spc="-1" dirty="0">
              <a:solidFill>
                <a:srgbClr val="000000"/>
              </a:solidFill>
              <a:uFill>
                <a:solidFill>
                  <a:srgbClr val="FFFFFF"/>
                </a:solidFill>
              </a:uFill>
            </a:endParaRP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Revealing Science</a:t>
            </a:r>
          </a:p>
          <a:p>
            <a:pPr marL="216000" indent="-215640">
              <a:lnSpc>
                <a:spcPct val="100000"/>
              </a:lnSpc>
              <a:buClr>
                <a:srgbClr val="000000"/>
              </a:buClr>
              <a:buFont typeface="Wingdings" charset="2"/>
              <a:buChar char=""/>
            </a:pPr>
            <a:r>
              <a:rPr lang="en-GB" sz="1000" spc="-1" dirty="0">
                <a:solidFill>
                  <a:srgbClr val="000000"/>
                </a:solidFill>
                <a:uFill>
                  <a:solidFill>
                    <a:srgbClr val="FFFFFF"/>
                  </a:solidFill>
                </a:uFill>
              </a:rPr>
              <a:t>Science </a:t>
            </a:r>
            <a:r>
              <a:rPr lang="en-GB" sz="1000" spc="-1" dirty="0" smtClean="0">
                <a:solidFill>
                  <a:srgbClr val="000000"/>
                </a:solidFill>
                <a:uFill>
                  <a:solidFill>
                    <a:srgbClr val="FFFFFF"/>
                  </a:solidFill>
                </a:uFill>
              </a:rPr>
              <a:t>Communication</a:t>
            </a:r>
            <a:endParaRPr lang="en-GB" sz="1800" b="0" strike="noStrike" spc="-1" dirty="0">
              <a:solidFill>
                <a:srgbClr val="000000"/>
              </a:solidFill>
              <a:uFill>
                <a:solidFill>
                  <a:srgbClr val="FFFFFF"/>
                </a:solidFill>
              </a:uFill>
              <a:latin typeface="Arial"/>
            </a:endParaRPr>
          </a:p>
        </p:txBody>
      </p:sp>
      <p:sp>
        <p:nvSpPr>
          <p:cNvPr id="41" name="CustomShape 23"/>
          <p:cNvSpPr/>
          <p:nvPr/>
        </p:nvSpPr>
        <p:spPr>
          <a:xfrm>
            <a:off x="640787" y="775440"/>
            <a:ext cx="1967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i="1" strike="noStrike" spc="-1">
                <a:solidFill>
                  <a:srgbClr val="000000"/>
                </a:solidFill>
                <a:uFill>
                  <a:solidFill>
                    <a:srgbClr val="FFFFFF"/>
                  </a:solidFill>
                </a:uFill>
                <a:latin typeface="Arial"/>
                <a:ea typeface="DejaVu Sans"/>
              </a:rPr>
              <a:t>General Stream</a:t>
            </a:r>
            <a:endParaRPr lang="en-GB" sz="1800" b="0" strike="noStrike" spc="-1">
              <a:solidFill>
                <a:srgbClr val="000000"/>
              </a:solidFill>
              <a:uFill>
                <a:solidFill>
                  <a:srgbClr val="FFFFFF"/>
                </a:solidFill>
              </a:uFill>
              <a:latin typeface="Arial"/>
            </a:endParaRPr>
          </a:p>
        </p:txBody>
      </p:sp>
      <p:sp>
        <p:nvSpPr>
          <p:cNvPr id="42" name="CustomShape 30"/>
          <p:cNvSpPr/>
          <p:nvPr/>
        </p:nvSpPr>
        <p:spPr>
          <a:xfrm>
            <a:off x="2491843" y="779400"/>
            <a:ext cx="1967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400" b="0" i="1" strike="noStrike" spc="-1">
                <a:solidFill>
                  <a:srgbClr val="000000"/>
                </a:solidFill>
                <a:uFill>
                  <a:solidFill>
                    <a:srgbClr val="FFFFFF"/>
                  </a:solidFill>
                </a:uFill>
                <a:latin typeface="Arial"/>
                <a:ea typeface="DejaVu Sans"/>
              </a:rPr>
              <a:t>Palaeobiology</a:t>
            </a:r>
            <a:r>
              <a:rPr lang="en-GB" sz="1400" b="0" i="1" strike="noStrike" spc="-1" dirty="0">
                <a:solidFill>
                  <a:srgbClr val="000000"/>
                </a:solidFill>
                <a:uFill>
                  <a:solidFill>
                    <a:srgbClr val="FFFFFF"/>
                  </a:solidFill>
                </a:uFill>
                <a:latin typeface="Arial"/>
                <a:ea typeface="DejaVu Sans"/>
              </a:rPr>
              <a:t> Stream</a:t>
            </a:r>
            <a:endParaRPr lang="en-GB" sz="1800" b="0" strike="noStrike" spc="-1" dirty="0">
              <a:solidFill>
                <a:srgbClr val="000000"/>
              </a:solidFill>
              <a:uFill>
                <a:solidFill>
                  <a:srgbClr val="FFFFFF"/>
                </a:solidFill>
              </a:uFill>
              <a:latin typeface="Arial"/>
            </a:endParaRPr>
          </a:p>
        </p:txBody>
      </p:sp>
      <p:sp>
        <p:nvSpPr>
          <p:cNvPr id="43" name="CustomShape 31"/>
          <p:cNvSpPr/>
          <p:nvPr/>
        </p:nvSpPr>
        <p:spPr>
          <a:xfrm>
            <a:off x="2794468" y="1826891"/>
            <a:ext cx="1967040" cy="29315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200" b="0" i="1" strike="noStrike" spc="-1" dirty="0">
                <a:solidFill>
                  <a:srgbClr val="000000"/>
                </a:solidFill>
                <a:uFill>
                  <a:solidFill>
                    <a:srgbClr val="FFFFFF"/>
                  </a:solidFill>
                </a:uFill>
                <a:latin typeface="Arial"/>
                <a:ea typeface="DejaVu Sans"/>
              </a:rPr>
              <a:t>Environment </a:t>
            </a:r>
            <a:r>
              <a:rPr lang="en-GB" sz="1200" b="0" i="1" strike="noStrike" spc="-1">
                <a:solidFill>
                  <a:srgbClr val="000000"/>
                </a:solidFill>
                <a:uFill>
                  <a:solidFill>
                    <a:srgbClr val="FFFFFF"/>
                  </a:solidFill>
                </a:uFill>
                <a:latin typeface="Arial"/>
                <a:ea typeface="DejaVu Sans"/>
              </a:rPr>
              <a:t>&amp; </a:t>
            </a:r>
            <a:endParaRPr lang="en-GB" sz="1200" b="0" i="1" strike="noStrike" spc="-1" smtClean="0">
              <a:solidFill>
                <a:srgbClr val="000000"/>
              </a:solidFill>
              <a:uFill>
                <a:solidFill>
                  <a:srgbClr val="FFFFFF"/>
                </a:solidFill>
              </a:uFill>
              <a:latin typeface="Arial"/>
              <a:ea typeface="DejaVu Sans"/>
            </a:endParaRPr>
          </a:p>
          <a:p>
            <a:pPr>
              <a:lnSpc>
                <a:spcPct val="100000"/>
              </a:lnSpc>
            </a:pPr>
            <a:r>
              <a:rPr lang="en-GB" sz="1200" b="0" i="1" strike="noStrike" spc="-1" dirty="0" smtClean="0">
                <a:solidFill>
                  <a:srgbClr val="000000"/>
                </a:solidFill>
                <a:uFill>
                  <a:solidFill>
                    <a:srgbClr val="FFFFFF"/>
                  </a:solidFill>
                </a:uFill>
                <a:latin typeface="Arial"/>
                <a:ea typeface="DejaVu Sans"/>
              </a:rPr>
              <a:t>Policy Stream</a:t>
            </a:r>
            <a:endParaRPr lang="en-GB" sz="1800" b="0" strike="noStrike" spc="-1" dirty="0">
              <a:solidFill>
                <a:srgbClr val="000000"/>
              </a:solidFill>
              <a:uFill>
                <a:solidFill>
                  <a:srgbClr val="FFFFFF"/>
                </a:solidFill>
              </a:uFill>
              <a:latin typeface="Arial"/>
            </a:endParaRPr>
          </a:p>
        </p:txBody>
      </p:sp>
      <p:sp>
        <p:nvSpPr>
          <p:cNvPr id="44" name="CustomShape 29"/>
          <p:cNvSpPr/>
          <p:nvPr/>
        </p:nvSpPr>
        <p:spPr>
          <a:xfrm>
            <a:off x="2493359" y="800453"/>
            <a:ext cx="1930349" cy="1008363"/>
          </a:xfrm>
          <a:prstGeom prst="rect">
            <a:avLst/>
          </a:prstGeom>
          <a:noFill/>
          <a:ln w="18000">
            <a:solidFill>
              <a:srgbClr val="3465A4"/>
            </a:solidFill>
            <a:round/>
          </a:ln>
        </p:spPr>
        <p:style>
          <a:lnRef idx="0">
            <a:scrgbClr r="0" g="0" b="0"/>
          </a:lnRef>
          <a:fillRef idx="0">
            <a:scrgbClr r="0" g="0" b="0"/>
          </a:fillRef>
          <a:effectRef idx="0">
            <a:scrgbClr r="0" g="0" b="0"/>
          </a:effectRef>
          <a:fontRef idx="minor"/>
        </p:style>
      </p:sp>
      <p:sp>
        <p:nvSpPr>
          <p:cNvPr id="45" name="CustomShape 29"/>
          <p:cNvSpPr/>
          <p:nvPr/>
        </p:nvSpPr>
        <p:spPr>
          <a:xfrm>
            <a:off x="2501556" y="1810256"/>
            <a:ext cx="1930349" cy="1512904"/>
          </a:xfrm>
          <a:prstGeom prst="rect">
            <a:avLst/>
          </a:prstGeom>
          <a:noFill/>
          <a:ln w="18000">
            <a:solidFill>
              <a:srgbClr val="3465A4"/>
            </a:solidFill>
            <a:round/>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344" name="Picture 2"/>
          <p:cNvPicPr/>
          <p:nvPr/>
        </p:nvPicPr>
        <p:blipFill>
          <a:blip r:embed="rId3"/>
          <a:stretch/>
        </p:blipFill>
        <p:spPr>
          <a:xfrm>
            <a:off x="576360" y="720720"/>
            <a:ext cx="2518560" cy="2518560"/>
          </a:xfrm>
          <a:prstGeom prst="rect">
            <a:avLst/>
          </a:prstGeom>
          <a:ln>
            <a:noFill/>
          </a:ln>
        </p:spPr>
      </p:pic>
      <p:pic>
        <p:nvPicPr>
          <p:cNvPr id="345" name="Picture 3"/>
          <p:cNvPicPr/>
          <p:nvPr/>
        </p:nvPicPr>
        <p:blipFill>
          <a:blip r:embed="rId4"/>
          <a:stretch/>
        </p:blipFill>
        <p:spPr>
          <a:xfrm>
            <a:off x="3095640" y="720720"/>
            <a:ext cx="2518560" cy="2518560"/>
          </a:xfrm>
          <a:prstGeom prst="rect">
            <a:avLst/>
          </a:prstGeom>
          <a:ln>
            <a:noFill/>
          </a:ln>
        </p:spPr>
      </p:pic>
      <p:pic>
        <p:nvPicPr>
          <p:cNvPr id="346" name="Picture 4"/>
          <p:cNvPicPr/>
          <p:nvPr/>
        </p:nvPicPr>
        <p:blipFill>
          <a:blip r:embed="rId5"/>
          <a:stretch/>
        </p:blipFill>
        <p:spPr>
          <a:xfrm>
            <a:off x="5537160" y="727200"/>
            <a:ext cx="2585160" cy="2585160"/>
          </a:xfrm>
          <a:prstGeom prst="rect">
            <a:avLst/>
          </a:prstGeom>
          <a:ln>
            <a:noFill/>
          </a:ln>
        </p:spPr>
      </p:pic>
      <p:pic>
        <p:nvPicPr>
          <p:cNvPr id="347" name="Picture 5"/>
          <p:cNvPicPr/>
          <p:nvPr/>
        </p:nvPicPr>
        <p:blipFill>
          <a:blip r:embed="rId6"/>
          <a:stretch/>
        </p:blipFill>
        <p:spPr>
          <a:xfrm>
            <a:off x="150840" y="3384720"/>
            <a:ext cx="2952000" cy="2952000"/>
          </a:xfrm>
          <a:prstGeom prst="rect">
            <a:avLst/>
          </a:prstGeom>
          <a:ln>
            <a:noFill/>
          </a:ln>
        </p:spPr>
      </p:pic>
      <p:pic>
        <p:nvPicPr>
          <p:cNvPr id="348" name="Picture 6"/>
          <p:cNvPicPr/>
          <p:nvPr/>
        </p:nvPicPr>
        <p:blipFill>
          <a:blip r:embed="rId7"/>
          <a:stretch/>
        </p:blipFill>
        <p:spPr>
          <a:xfrm>
            <a:off x="3024360" y="3462480"/>
            <a:ext cx="2801160" cy="2801160"/>
          </a:xfrm>
          <a:prstGeom prst="rect">
            <a:avLst/>
          </a:prstGeom>
          <a:ln>
            <a:noFill/>
          </a:ln>
        </p:spPr>
      </p:pic>
      <p:pic>
        <p:nvPicPr>
          <p:cNvPr id="349" name="Picture 7"/>
          <p:cNvPicPr/>
          <p:nvPr/>
        </p:nvPicPr>
        <p:blipFill>
          <a:blip r:embed="rId8"/>
          <a:stretch/>
        </p:blipFill>
        <p:spPr>
          <a:xfrm>
            <a:off x="5249880" y="3246480"/>
            <a:ext cx="2952000" cy="2952000"/>
          </a:xfrm>
          <a:prstGeom prst="rect">
            <a:avLst/>
          </a:prstGeom>
          <a:ln>
            <a:noFill/>
          </a:ln>
        </p:spPr>
      </p:pic>
      <p:sp>
        <p:nvSpPr>
          <p:cNvPr id="350" name="CustomShape 2"/>
          <p:cNvSpPr/>
          <p:nvPr/>
        </p:nvSpPr>
        <p:spPr>
          <a:xfrm>
            <a:off x="1368360" y="71280"/>
            <a:ext cx="7774920" cy="33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600" b="0" strike="noStrike" spc="-1">
                <a:solidFill>
                  <a:srgbClr val="FFFFFF"/>
                </a:solidFill>
                <a:uFill>
                  <a:solidFill>
                    <a:srgbClr val="FFFFFF"/>
                  </a:solidFill>
                </a:uFill>
                <a:latin typeface="Arial"/>
                <a:ea typeface="DejaVu Sans"/>
              </a:rPr>
              <a:t>Coccoliths, conodonts, diatoms, forams, ostracods, radiolaria (clockwise)</a:t>
            </a:r>
            <a:endParaRPr lang="en-GB" sz="1800" b="0" strike="noStrike" spc="-1">
              <a:solidFill>
                <a:srgbClr val="000000"/>
              </a:solidFill>
              <a:uFill>
                <a:solidFill>
                  <a:srgbClr val="FFFFFF"/>
                </a:solidFill>
              </a:uFill>
              <a:latin typeface="Arial"/>
            </a:endParaRPr>
          </a:p>
        </p:txBody>
      </p:sp>
      <p:sp>
        <p:nvSpPr>
          <p:cNvPr id="351" name="CustomShape 3"/>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352" name="CustomShape 4"/>
          <p:cNvSpPr/>
          <p:nvPr/>
        </p:nvSpPr>
        <p:spPr>
          <a:xfrm>
            <a:off x="7812360" y="6154560"/>
            <a:ext cx="1217520" cy="90720"/>
          </a:xfrm>
          <a:prstGeom prst="rect">
            <a:avLst/>
          </a:prstGeom>
          <a:solidFill>
            <a:schemeClr val="tx1"/>
          </a:solidFill>
          <a:ln w="9360">
            <a:solidFill>
              <a:schemeClr val="tx1"/>
            </a:solidFill>
            <a:round/>
          </a:ln>
        </p:spPr>
        <p:style>
          <a:lnRef idx="0">
            <a:scrgbClr r="0" g="0" b="0"/>
          </a:lnRef>
          <a:fillRef idx="0">
            <a:scrgbClr r="0" g="0" b="0"/>
          </a:fillRef>
          <a:effectRef idx="0">
            <a:scrgbClr r="0" g="0" b="0"/>
          </a:effectRef>
          <a:fontRef idx="minor"/>
        </p:style>
      </p:sp>
      <p:sp>
        <p:nvSpPr>
          <p:cNvPr id="353" name="CustomShape 5"/>
          <p:cNvSpPr/>
          <p:nvPr/>
        </p:nvSpPr>
        <p:spPr>
          <a:xfrm>
            <a:off x="7539120" y="5797440"/>
            <a:ext cx="1764000" cy="638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GB" sz="1800" b="0" strike="noStrike" spc="-1">
                <a:solidFill>
                  <a:srgbClr val="000000"/>
                </a:solidFill>
                <a:uFill>
                  <a:solidFill>
                    <a:srgbClr val="FFFFFF"/>
                  </a:solidFill>
                </a:uFill>
                <a:latin typeface="Arial"/>
                <a:ea typeface="DejaVu Sans"/>
              </a:rPr>
              <a:t>100</a:t>
            </a:r>
            <a:r>
              <a:rPr lang="en-GB" sz="1800" b="0" strike="noStrike" spc="-1">
                <a:solidFill>
                  <a:srgbClr val="000000"/>
                </a:solidFill>
                <a:uFill>
                  <a:solidFill>
                    <a:srgbClr val="FFFFFF"/>
                  </a:solidFill>
                </a:uFill>
                <a:latin typeface="Symbol"/>
                <a:ea typeface="DejaVu Sans"/>
              </a:rPr>
              <a:t>m</a:t>
            </a:r>
            <a:r>
              <a:rPr lang="en-GB" sz="1800" b="0" strike="noStrike" spc="-1">
                <a:solidFill>
                  <a:srgbClr val="000000"/>
                </a:solidFill>
                <a:uFill>
                  <a:solidFill>
                    <a:srgbClr val="FFFFFF"/>
                  </a:solidFill>
                </a:uFill>
                <a:latin typeface="Arial"/>
                <a:ea typeface="DejaVu Sans"/>
              </a:rPr>
              <a:t>m</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32</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355" name="Picture 2"/>
          <p:cNvPicPr/>
          <p:nvPr/>
        </p:nvPicPr>
        <p:blipFill>
          <a:blip r:embed="rId3"/>
          <a:srcRect t="185" b="3027"/>
          <a:stretch/>
        </p:blipFill>
        <p:spPr>
          <a:xfrm>
            <a:off x="-14400" y="488880"/>
            <a:ext cx="9157680" cy="5900040"/>
          </a:xfrm>
          <a:prstGeom prst="rect">
            <a:avLst/>
          </a:prstGeom>
          <a:ln>
            <a:noFill/>
          </a:ln>
        </p:spPr>
      </p:pic>
      <p:sp>
        <p:nvSpPr>
          <p:cNvPr id="356" name="CustomShape 2"/>
          <p:cNvSpPr/>
          <p:nvPr/>
        </p:nvSpPr>
        <p:spPr>
          <a:xfrm>
            <a:off x="1008000" y="71280"/>
            <a:ext cx="8135280" cy="339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GB" sz="1600" b="0" strike="noStrike" spc="-1">
                <a:solidFill>
                  <a:srgbClr val="FFFFFF"/>
                </a:solidFill>
                <a:uFill>
                  <a:solidFill>
                    <a:srgbClr val="FFFFFF"/>
                  </a:solidFill>
                </a:uFill>
                <a:latin typeface="Arial"/>
                <a:ea typeface="DejaVu Sans"/>
              </a:rPr>
              <a:t>Sedimentary rocks in the Grand Canyon are full of microfossils</a:t>
            </a:r>
            <a:endParaRPr lang="en-GB" sz="1800" b="0" strike="noStrike" spc="-1">
              <a:solidFill>
                <a:srgbClr val="000000"/>
              </a:solidFill>
              <a:uFill>
                <a:solidFill>
                  <a:srgbClr val="FFFFFF"/>
                </a:solidFill>
              </a:uFill>
              <a:latin typeface="Arial"/>
            </a:endParaRPr>
          </a:p>
        </p:txBody>
      </p:sp>
      <p:sp>
        <p:nvSpPr>
          <p:cNvPr id="357" name="CustomShape 3"/>
          <p:cNvSpPr/>
          <p:nvPr/>
        </p:nvSpPr>
        <p:spPr>
          <a:xfrm>
            <a:off x="2448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33</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359" name="Picture 2"/>
          <p:cNvPicPr/>
          <p:nvPr/>
        </p:nvPicPr>
        <p:blipFill>
          <a:blip r:embed="rId3"/>
          <a:stretch/>
        </p:blipFill>
        <p:spPr>
          <a:xfrm>
            <a:off x="22320" y="3384720"/>
            <a:ext cx="9143280" cy="832680"/>
          </a:xfrm>
          <a:prstGeom prst="rect">
            <a:avLst/>
          </a:prstGeom>
          <a:ln>
            <a:noFill/>
          </a:ln>
        </p:spPr>
      </p:pic>
      <p:pic>
        <p:nvPicPr>
          <p:cNvPr id="360" name="Picture 3"/>
          <p:cNvPicPr/>
          <p:nvPr/>
        </p:nvPicPr>
        <p:blipFill>
          <a:blip r:embed="rId4"/>
          <a:stretch/>
        </p:blipFill>
        <p:spPr>
          <a:xfrm>
            <a:off x="0" y="4235400"/>
            <a:ext cx="9143280" cy="845280"/>
          </a:xfrm>
          <a:prstGeom prst="rect">
            <a:avLst/>
          </a:prstGeom>
          <a:ln>
            <a:noFill/>
          </a:ln>
        </p:spPr>
      </p:pic>
      <p:pic>
        <p:nvPicPr>
          <p:cNvPr id="361" name="Picture 4"/>
          <p:cNvPicPr/>
          <p:nvPr/>
        </p:nvPicPr>
        <p:blipFill>
          <a:blip r:embed="rId5"/>
          <a:stretch/>
        </p:blipFill>
        <p:spPr>
          <a:xfrm>
            <a:off x="0" y="5081760"/>
            <a:ext cx="9143280" cy="845280"/>
          </a:xfrm>
          <a:prstGeom prst="rect">
            <a:avLst/>
          </a:prstGeom>
          <a:ln>
            <a:noFill/>
          </a:ln>
        </p:spPr>
      </p:pic>
      <p:pic>
        <p:nvPicPr>
          <p:cNvPr id="362" name="Picture 5"/>
          <p:cNvPicPr/>
          <p:nvPr/>
        </p:nvPicPr>
        <p:blipFill>
          <a:blip r:embed="rId6"/>
          <a:stretch/>
        </p:blipFill>
        <p:spPr>
          <a:xfrm>
            <a:off x="2016000" y="1152360"/>
            <a:ext cx="5400000" cy="1801080"/>
          </a:xfrm>
          <a:prstGeom prst="rect">
            <a:avLst/>
          </a:prstGeom>
          <a:ln>
            <a:noFill/>
          </a:ln>
        </p:spPr>
      </p:pic>
      <p:sp>
        <p:nvSpPr>
          <p:cNvPr id="363" name="CustomShape 2"/>
          <p:cNvSpPr/>
          <p:nvPr/>
        </p:nvSpPr>
        <p:spPr>
          <a:xfrm>
            <a:off x="1655640" y="44640"/>
            <a:ext cx="7487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600" b="0" strike="noStrike" spc="-1">
                <a:solidFill>
                  <a:srgbClr val="FFFFFF"/>
                </a:solidFill>
                <a:uFill>
                  <a:solidFill>
                    <a:srgbClr val="FFFFFF"/>
                  </a:solidFill>
                </a:uFill>
                <a:latin typeface="Arial"/>
                <a:ea typeface="DejaVu Sans"/>
              </a:rPr>
              <a:t>“Accredited status provides added assurance to prospective </a:t>
            </a:r>
            <a:endParaRPr lang="en-GB" sz="1800" b="0" strike="noStrike" spc="-1">
              <a:solidFill>
                <a:srgbClr val="000000"/>
              </a:solidFill>
              <a:uFill>
                <a:solidFill>
                  <a:srgbClr val="FFFFFF"/>
                </a:solidFill>
              </a:uFill>
              <a:latin typeface="Arial"/>
            </a:endParaRPr>
          </a:p>
          <a:p>
            <a:pPr algn="r">
              <a:lnSpc>
                <a:spcPct val="100000"/>
              </a:lnSpc>
            </a:pPr>
            <a:r>
              <a:rPr lang="en-GB" sz="1600" b="0" strike="noStrike" spc="-1">
                <a:solidFill>
                  <a:srgbClr val="FFFFFF"/>
                </a:solidFill>
                <a:uFill>
                  <a:solidFill>
                    <a:srgbClr val="FFFFFF"/>
                  </a:solidFill>
                </a:uFill>
                <a:latin typeface="Arial"/>
                <a:ea typeface="DejaVu Sans"/>
              </a:rPr>
              <a:t>students that a department's teaching is of the highest quality.”</a:t>
            </a:r>
            <a:endParaRPr lang="en-GB" sz="1800" b="0" strike="noStrike" spc="-1">
              <a:solidFill>
                <a:srgbClr val="000000"/>
              </a:solidFill>
              <a:uFill>
                <a:solidFill>
                  <a:srgbClr val="FFFFFF"/>
                </a:solidFill>
              </a:uFill>
              <a:latin typeface="Arial"/>
            </a:endParaRPr>
          </a:p>
        </p:txBody>
      </p:sp>
      <p:sp>
        <p:nvSpPr>
          <p:cNvPr id="364" name="CustomShape 3"/>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34</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366" name="CustomShape 2"/>
          <p:cNvSpPr/>
          <p:nvPr/>
        </p:nvSpPr>
        <p:spPr>
          <a:xfrm>
            <a:off x="1636560" y="61920"/>
            <a:ext cx="7487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600" b="0" strike="noStrike" spc="-1">
                <a:solidFill>
                  <a:srgbClr val="FFFFFF"/>
                </a:solidFill>
                <a:uFill>
                  <a:solidFill>
                    <a:srgbClr val="FFFFFF"/>
                  </a:solidFill>
                </a:uFill>
                <a:latin typeface="Arial"/>
                <a:ea typeface="DejaVu Sans"/>
              </a:rPr>
              <a:t>MSci 4</a:t>
            </a:r>
            <a:r>
              <a:rPr lang="en-GB" sz="1600" b="0" strike="noStrike" spc="-1" baseline="33000">
                <a:solidFill>
                  <a:srgbClr val="FFFFFF"/>
                </a:solidFill>
                <a:uFill>
                  <a:solidFill>
                    <a:srgbClr val="FFFFFF"/>
                  </a:solidFill>
                </a:uFill>
                <a:latin typeface="Arial"/>
                <a:ea typeface="DejaVu Sans"/>
              </a:rPr>
              <a:t>th</a:t>
            </a:r>
            <a:r>
              <a:rPr lang="en-GB" sz="1600" b="0" strike="noStrike" spc="-1">
                <a:solidFill>
                  <a:srgbClr val="FFFFFF"/>
                </a:solidFill>
                <a:uFill>
                  <a:solidFill>
                    <a:srgbClr val="FFFFFF"/>
                  </a:solidFill>
                </a:uFill>
                <a:latin typeface="Arial"/>
                <a:ea typeface="DejaVu Sans"/>
              </a:rPr>
              <a:t> year independent project.</a:t>
            </a:r>
            <a:endParaRPr lang="en-GB" sz="1800" b="0" strike="noStrike" spc="-1">
              <a:solidFill>
                <a:srgbClr val="000000"/>
              </a:solidFill>
              <a:uFill>
                <a:solidFill>
                  <a:srgbClr val="FFFFFF"/>
                </a:solidFill>
              </a:uFill>
              <a:latin typeface="Arial"/>
            </a:endParaRPr>
          </a:p>
        </p:txBody>
      </p:sp>
      <p:sp>
        <p:nvSpPr>
          <p:cNvPr id="367" name="CustomShape 3"/>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pic>
        <p:nvPicPr>
          <p:cNvPr id="368" name="Picture 4"/>
          <p:cNvPicPr/>
          <p:nvPr/>
        </p:nvPicPr>
        <p:blipFill>
          <a:blip r:embed="rId3"/>
          <a:stretch/>
        </p:blipFill>
        <p:spPr>
          <a:xfrm>
            <a:off x="571680" y="576360"/>
            <a:ext cx="4071240" cy="5777640"/>
          </a:xfrm>
          <a:prstGeom prst="rect">
            <a:avLst/>
          </a:prstGeom>
          <a:ln>
            <a:noFill/>
          </a:ln>
        </p:spPr>
      </p:pic>
      <p:pic>
        <p:nvPicPr>
          <p:cNvPr id="369" name="Picture 5"/>
          <p:cNvPicPr/>
          <p:nvPr/>
        </p:nvPicPr>
        <p:blipFill>
          <a:blip r:embed="rId4"/>
          <a:stretch/>
        </p:blipFill>
        <p:spPr>
          <a:xfrm>
            <a:off x="4788000" y="576360"/>
            <a:ext cx="3886920" cy="5668200"/>
          </a:xfrm>
          <a:prstGeom prst="rect">
            <a:avLst/>
          </a:prstGeom>
          <a:ln>
            <a:noFill/>
          </a:ln>
        </p:spPr>
      </p:pic>
      <p:sp>
        <p:nvSpPr>
          <p:cNvPr id="2" name="Slide Number Placeholder 1"/>
          <p:cNvSpPr>
            <a:spLocks noGrp="1"/>
          </p:cNvSpPr>
          <p:nvPr>
            <p:ph type="sldNum" sz="quarter" idx="10"/>
          </p:nvPr>
        </p:nvSpPr>
        <p:spPr/>
        <p:txBody>
          <a:bodyPr/>
          <a:lstStyle/>
          <a:p>
            <a:fld id="{6F818C0C-368D-C74C-BCB5-F6155F862B0D}" type="slidenum">
              <a:rPr lang="en-US" smtClean="0"/>
              <a:pPr/>
              <a:t>35</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371" name="Picture 2"/>
          <p:cNvPicPr/>
          <p:nvPr/>
        </p:nvPicPr>
        <p:blipFill>
          <a:blip r:embed="rId3"/>
          <a:stretch/>
        </p:blipFill>
        <p:spPr>
          <a:xfrm>
            <a:off x="1800360" y="2087640"/>
            <a:ext cx="5952240" cy="2953440"/>
          </a:xfrm>
          <a:prstGeom prst="rect">
            <a:avLst/>
          </a:prstGeom>
          <a:ln>
            <a:noFill/>
          </a:ln>
        </p:spPr>
      </p:pic>
      <p:pic>
        <p:nvPicPr>
          <p:cNvPr id="372" name="Picture 3"/>
          <p:cNvPicPr/>
          <p:nvPr/>
        </p:nvPicPr>
        <p:blipFill>
          <a:blip r:embed="rId4"/>
          <a:stretch/>
        </p:blipFill>
        <p:spPr>
          <a:xfrm>
            <a:off x="144360" y="2525760"/>
            <a:ext cx="1872360" cy="1864440"/>
          </a:xfrm>
          <a:prstGeom prst="rect">
            <a:avLst/>
          </a:prstGeom>
          <a:ln>
            <a:noFill/>
          </a:ln>
        </p:spPr>
      </p:pic>
      <p:pic>
        <p:nvPicPr>
          <p:cNvPr id="373" name="Picture 4"/>
          <p:cNvPicPr/>
          <p:nvPr/>
        </p:nvPicPr>
        <p:blipFill>
          <a:blip r:embed="rId5"/>
          <a:stretch/>
        </p:blipFill>
        <p:spPr>
          <a:xfrm>
            <a:off x="360360" y="4424400"/>
            <a:ext cx="1913760" cy="1910520"/>
          </a:xfrm>
          <a:prstGeom prst="rect">
            <a:avLst/>
          </a:prstGeom>
          <a:ln>
            <a:noFill/>
          </a:ln>
        </p:spPr>
      </p:pic>
      <p:pic>
        <p:nvPicPr>
          <p:cNvPr id="374" name="Picture 5"/>
          <p:cNvPicPr/>
          <p:nvPr/>
        </p:nvPicPr>
        <p:blipFill>
          <a:blip r:embed="rId6"/>
          <a:stretch/>
        </p:blipFill>
        <p:spPr>
          <a:xfrm>
            <a:off x="203040" y="576360"/>
            <a:ext cx="1667880" cy="1667880"/>
          </a:xfrm>
          <a:prstGeom prst="rect">
            <a:avLst/>
          </a:prstGeom>
          <a:ln>
            <a:noFill/>
          </a:ln>
        </p:spPr>
      </p:pic>
      <p:pic>
        <p:nvPicPr>
          <p:cNvPr id="375" name="Picture 6"/>
          <p:cNvPicPr/>
          <p:nvPr/>
        </p:nvPicPr>
        <p:blipFill>
          <a:blip r:embed="rId7"/>
          <a:stretch/>
        </p:blipFill>
        <p:spPr>
          <a:xfrm>
            <a:off x="1800360" y="576360"/>
            <a:ext cx="1837440" cy="1618560"/>
          </a:xfrm>
          <a:prstGeom prst="rect">
            <a:avLst/>
          </a:prstGeom>
          <a:ln>
            <a:noFill/>
          </a:ln>
        </p:spPr>
      </p:pic>
      <p:pic>
        <p:nvPicPr>
          <p:cNvPr id="377" name="Picture 8"/>
          <p:cNvPicPr/>
          <p:nvPr/>
        </p:nvPicPr>
        <p:blipFill>
          <a:blip r:embed="rId8"/>
          <a:srcRect l="25139" b="46472"/>
          <a:stretch/>
        </p:blipFill>
        <p:spPr>
          <a:xfrm>
            <a:off x="3816360" y="576360"/>
            <a:ext cx="1553400" cy="1532880"/>
          </a:xfrm>
          <a:prstGeom prst="rect">
            <a:avLst/>
          </a:prstGeom>
          <a:ln>
            <a:noFill/>
          </a:ln>
        </p:spPr>
      </p:pic>
      <p:pic>
        <p:nvPicPr>
          <p:cNvPr id="378" name="Picture 9"/>
          <p:cNvPicPr/>
          <p:nvPr/>
        </p:nvPicPr>
        <p:blipFill>
          <a:blip r:embed="rId9"/>
          <a:srcRect b="25245"/>
          <a:stretch/>
        </p:blipFill>
        <p:spPr>
          <a:xfrm>
            <a:off x="4506840" y="4608360"/>
            <a:ext cx="3017160" cy="1728000"/>
          </a:xfrm>
          <a:prstGeom prst="rect">
            <a:avLst/>
          </a:prstGeom>
          <a:ln>
            <a:noFill/>
          </a:ln>
        </p:spPr>
      </p:pic>
      <p:sp>
        <p:nvSpPr>
          <p:cNvPr id="379" name="Line 2"/>
          <p:cNvSpPr/>
          <p:nvPr/>
        </p:nvSpPr>
        <p:spPr>
          <a:xfrm flipH="1" flipV="1">
            <a:off x="2804760" y="2157120"/>
            <a:ext cx="150840" cy="87012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sp>
        <p:nvSpPr>
          <p:cNvPr id="380" name="Line 3"/>
          <p:cNvSpPr/>
          <p:nvPr/>
        </p:nvSpPr>
        <p:spPr>
          <a:xfrm flipH="1" flipV="1">
            <a:off x="1365120" y="2012760"/>
            <a:ext cx="1517760" cy="79848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sp>
        <p:nvSpPr>
          <p:cNvPr id="381" name="Line 4"/>
          <p:cNvSpPr/>
          <p:nvPr/>
        </p:nvSpPr>
        <p:spPr>
          <a:xfrm flipH="1">
            <a:off x="1939680" y="2987640"/>
            <a:ext cx="243000" cy="10764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sp>
        <p:nvSpPr>
          <p:cNvPr id="382" name="Line 5"/>
          <p:cNvSpPr/>
          <p:nvPr/>
        </p:nvSpPr>
        <p:spPr>
          <a:xfrm flipH="1">
            <a:off x="1796760" y="3095280"/>
            <a:ext cx="817560" cy="144000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sp>
        <p:nvSpPr>
          <p:cNvPr id="383" name="Line 6"/>
          <p:cNvSpPr/>
          <p:nvPr/>
        </p:nvSpPr>
        <p:spPr>
          <a:xfrm flipV="1">
            <a:off x="4411440" y="2104920"/>
            <a:ext cx="52560" cy="52524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sp>
        <p:nvSpPr>
          <p:cNvPr id="384" name="Line 7"/>
          <p:cNvSpPr/>
          <p:nvPr/>
        </p:nvSpPr>
        <p:spPr>
          <a:xfrm flipV="1">
            <a:off x="6219720" y="1981800"/>
            <a:ext cx="47520" cy="90720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sp>
        <p:nvSpPr>
          <p:cNvPr id="385" name="Line 8"/>
          <p:cNvSpPr/>
          <p:nvPr/>
        </p:nvSpPr>
        <p:spPr>
          <a:xfrm flipH="1">
            <a:off x="6045120" y="4319280"/>
            <a:ext cx="222120" cy="28764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sp>
        <p:nvSpPr>
          <p:cNvPr id="386" name="CustomShape 9"/>
          <p:cNvSpPr/>
          <p:nvPr/>
        </p:nvSpPr>
        <p:spPr>
          <a:xfrm>
            <a:off x="1655640" y="36360"/>
            <a:ext cx="7487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600" b="0" strike="noStrike" spc="-1">
                <a:solidFill>
                  <a:srgbClr val="FFFFFF"/>
                </a:solidFill>
                <a:uFill>
                  <a:solidFill>
                    <a:srgbClr val="FFFFFF"/>
                  </a:solidFill>
                </a:uFill>
                <a:latin typeface="Arial"/>
                <a:ea typeface="DejaVu Sans"/>
              </a:rPr>
              <a:t>MSci Earth Sciences (International Programme)</a:t>
            </a:r>
            <a:endParaRPr lang="en-GB" sz="1800" b="0" strike="noStrike" spc="-1">
              <a:solidFill>
                <a:srgbClr val="000000"/>
              </a:solidFill>
              <a:uFill>
                <a:solidFill>
                  <a:srgbClr val="FFFFFF"/>
                </a:solidFill>
              </a:uFill>
              <a:latin typeface="Arial"/>
            </a:endParaRPr>
          </a:p>
        </p:txBody>
      </p:sp>
      <p:sp>
        <p:nvSpPr>
          <p:cNvPr id="387" name="CustomShape 10"/>
          <p:cNvSpPr/>
          <p:nvPr/>
        </p:nvSpPr>
        <p:spPr>
          <a:xfrm>
            <a:off x="3456000" y="6443640"/>
            <a:ext cx="862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pic>
        <p:nvPicPr>
          <p:cNvPr id="388" name="Picture 19"/>
          <p:cNvPicPr/>
          <p:nvPr/>
        </p:nvPicPr>
        <p:blipFill>
          <a:blip r:embed="rId10"/>
          <a:stretch/>
        </p:blipFill>
        <p:spPr>
          <a:xfrm>
            <a:off x="7171945" y="877730"/>
            <a:ext cx="1802520" cy="1802520"/>
          </a:xfrm>
          <a:prstGeom prst="rect">
            <a:avLst/>
          </a:prstGeom>
          <a:ln>
            <a:noFill/>
          </a:ln>
        </p:spPr>
      </p:pic>
      <p:sp>
        <p:nvSpPr>
          <p:cNvPr id="389" name="Line 11"/>
          <p:cNvSpPr/>
          <p:nvPr/>
        </p:nvSpPr>
        <p:spPr>
          <a:xfrm flipV="1">
            <a:off x="6551280" y="2160180"/>
            <a:ext cx="1057680" cy="86706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pic>
        <p:nvPicPr>
          <p:cNvPr id="390" name="Picture 21"/>
          <p:cNvPicPr/>
          <p:nvPr/>
        </p:nvPicPr>
        <p:blipFill>
          <a:blip r:embed="rId11"/>
          <a:stretch/>
        </p:blipFill>
        <p:spPr>
          <a:xfrm>
            <a:off x="7610400" y="2876400"/>
            <a:ext cx="1532880" cy="1654920"/>
          </a:xfrm>
          <a:prstGeom prst="rect">
            <a:avLst/>
          </a:prstGeom>
          <a:ln>
            <a:noFill/>
          </a:ln>
        </p:spPr>
      </p:pic>
      <p:sp>
        <p:nvSpPr>
          <p:cNvPr id="391" name="Line 12"/>
          <p:cNvSpPr/>
          <p:nvPr/>
        </p:nvSpPr>
        <p:spPr>
          <a:xfrm flipV="1">
            <a:off x="7207200" y="4028760"/>
            <a:ext cx="546120" cy="50652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pic>
        <p:nvPicPr>
          <p:cNvPr id="392" name="Picture 23"/>
          <p:cNvPicPr/>
          <p:nvPr/>
        </p:nvPicPr>
        <p:blipFill>
          <a:blip r:embed="rId12"/>
          <a:srcRect r="70131"/>
          <a:stretch/>
        </p:blipFill>
        <p:spPr>
          <a:xfrm>
            <a:off x="6983280" y="4751280"/>
            <a:ext cx="1653480" cy="1439280"/>
          </a:xfrm>
          <a:prstGeom prst="rect">
            <a:avLst/>
          </a:prstGeom>
          <a:ln>
            <a:noFill/>
          </a:ln>
        </p:spPr>
      </p:pic>
      <p:sp>
        <p:nvSpPr>
          <p:cNvPr id="393" name="Line 13"/>
          <p:cNvSpPr/>
          <p:nvPr/>
        </p:nvSpPr>
        <p:spPr>
          <a:xfrm>
            <a:off x="6806880" y="4466880"/>
            <a:ext cx="536760" cy="57636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pic>
        <p:nvPicPr>
          <p:cNvPr id="394" name="Picture 25"/>
          <p:cNvPicPr/>
          <p:nvPr/>
        </p:nvPicPr>
        <p:blipFill>
          <a:blip r:embed="rId13"/>
          <a:srcRect r="69953"/>
          <a:stretch/>
        </p:blipFill>
        <p:spPr>
          <a:xfrm>
            <a:off x="3456000" y="4464000"/>
            <a:ext cx="1729800" cy="1732680"/>
          </a:xfrm>
          <a:prstGeom prst="rect">
            <a:avLst/>
          </a:prstGeom>
          <a:ln>
            <a:noFill/>
          </a:ln>
        </p:spPr>
      </p:pic>
      <p:sp>
        <p:nvSpPr>
          <p:cNvPr id="395" name="Line 14"/>
          <p:cNvSpPr/>
          <p:nvPr/>
        </p:nvSpPr>
        <p:spPr>
          <a:xfrm flipH="1">
            <a:off x="4244760" y="2889000"/>
            <a:ext cx="220680" cy="1575000"/>
          </a:xfrm>
          <a:prstGeom prst="line">
            <a:avLst/>
          </a:prstGeom>
          <a:ln w="9360">
            <a:solidFill>
              <a:srgbClr val="000000"/>
            </a:solidFill>
            <a:miter/>
            <a:headEnd type="oval" w="med" len="me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36</a:t>
            </a:fld>
            <a:endParaRPr lang="en-US" dirty="0"/>
          </a:p>
        </p:txBody>
      </p:sp>
      <p:pic>
        <p:nvPicPr>
          <p:cNvPr id="3" name="Picture 2"/>
          <p:cNvPicPr>
            <a:picLocks noChangeAspect="1"/>
          </p:cNvPicPr>
          <p:nvPr/>
        </p:nvPicPr>
        <p:blipFill>
          <a:blip r:embed="rId14"/>
          <a:stretch>
            <a:fillRect/>
          </a:stretch>
        </p:blipFill>
        <p:spPr>
          <a:xfrm>
            <a:off x="5548320" y="576360"/>
            <a:ext cx="1408140" cy="140814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397" name="CustomShape 2"/>
          <p:cNvSpPr/>
          <p:nvPr/>
        </p:nvSpPr>
        <p:spPr>
          <a:xfrm>
            <a:off x="3840120" y="677880"/>
            <a:ext cx="3983760" cy="36554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Fees: £9,250/year (UK/EU tax payers)</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ＭＳ Ｐゴシック"/>
              </a:rPr>
              <a:t>Overseas students: £25,960</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ＭＳ Ｐゴシック"/>
              </a:rPr>
              <a:t>Maintenance loans: Max. £11,002/year</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ＭＳ Ｐゴシック"/>
              </a:rPr>
              <a:t>Low income households:</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Font typeface="Wingdings" charset="2"/>
              <a:buChar char=""/>
            </a:pPr>
            <a:r>
              <a:rPr lang="en-GB" sz="1800" b="0" strike="noStrike" spc="-1">
                <a:solidFill>
                  <a:srgbClr val="000000"/>
                </a:solidFill>
                <a:uFill>
                  <a:solidFill>
                    <a:srgbClr val="FFFFFF"/>
                  </a:solidFill>
                </a:uFill>
                <a:latin typeface="Arial"/>
                <a:ea typeface="ＭＳ Ｐゴシック"/>
              </a:rPr>
              <a:t> UCL Undergraduate Bursaries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Font typeface="Wingdings" charset="2"/>
              <a:buChar char=""/>
            </a:pPr>
            <a:r>
              <a:rPr lang="en-GB" sz="1800" b="0" strike="noStrike" spc="-1">
                <a:solidFill>
                  <a:srgbClr val="000000"/>
                </a:solidFill>
                <a:uFill>
                  <a:solidFill>
                    <a:srgbClr val="FFFFFF"/>
                  </a:solidFill>
                </a:uFill>
                <a:latin typeface="Arial"/>
                <a:ea typeface="ＭＳ Ｐゴシック"/>
              </a:rPr>
              <a:t> Scholarships, Prizes and Awards</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Font typeface="Wingdings" charset="2"/>
              <a:buChar char=""/>
            </a:pPr>
            <a:r>
              <a:rPr lang="en-GB" sz="1800" b="0" strike="noStrike" spc="-1">
                <a:solidFill>
                  <a:srgbClr val="000000"/>
                </a:solidFill>
                <a:uFill>
                  <a:solidFill>
                    <a:srgbClr val="FFFFFF"/>
                  </a:solidFill>
                </a:uFill>
                <a:latin typeface="Arial"/>
                <a:ea typeface="ＭＳ Ｐゴシック"/>
              </a:rPr>
              <a:t> Study Abroad Financial Assistance</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Font typeface="Wingdings" charset="2"/>
              <a:buChar char=""/>
            </a:pPr>
            <a:r>
              <a:rPr lang="en-GB" sz="1800" b="0" strike="noStrike" spc="-1">
                <a:solidFill>
                  <a:srgbClr val="000000"/>
                </a:solidFill>
                <a:uFill>
                  <a:solidFill>
                    <a:srgbClr val="FFFFFF"/>
                  </a:solidFill>
                </a:uFill>
                <a:latin typeface="Arial"/>
                <a:ea typeface="ＭＳ Ｐゴシック"/>
              </a:rPr>
              <a:t> Access to Learning Fund</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Font typeface="Wingdings" charset="2"/>
              <a:buChar char=""/>
            </a:pPr>
            <a:r>
              <a:rPr lang="en-GB" sz="1800" b="0" strike="noStrike" spc="-1">
                <a:solidFill>
                  <a:srgbClr val="000000"/>
                </a:solidFill>
                <a:uFill>
                  <a:solidFill>
                    <a:srgbClr val="FFFFFF"/>
                  </a:solidFill>
                </a:uFill>
                <a:latin typeface="Arial"/>
                <a:ea typeface="ＭＳ Ｐゴシック"/>
              </a:rPr>
              <a:t> Student Hardship Fund </a:t>
            </a:r>
            <a:endParaRPr lang="en-GB" sz="1800" b="0" strike="noStrike" spc="-1">
              <a:solidFill>
                <a:srgbClr val="000000"/>
              </a:solidFill>
              <a:uFill>
                <a:solidFill>
                  <a:srgbClr val="FFFFFF"/>
                </a:solidFill>
              </a:uFill>
              <a:latin typeface="Arial"/>
            </a:endParaRPr>
          </a:p>
          <a:p>
            <a:pPr marL="216000" indent="-215640">
              <a:lnSpc>
                <a:spcPct val="100000"/>
              </a:lnSpc>
              <a:buClr>
                <a:srgbClr val="000000"/>
              </a:buClr>
              <a:buFont typeface="Wingdings" charset="2"/>
              <a:buChar char=""/>
            </a:pPr>
            <a:r>
              <a:rPr lang="en-GB" sz="1800" b="0" strike="noStrike" spc="-1">
                <a:solidFill>
                  <a:srgbClr val="000000"/>
                </a:solidFill>
                <a:uFill>
                  <a:solidFill>
                    <a:srgbClr val="FFFFFF"/>
                  </a:solidFill>
                </a:uFill>
                <a:latin typeface="Arial"/>
                <a:ea typeface="ＭＳ Ｐゴシック"/>
              </a:rPr>
              <a:t> Disabled Students Allowance</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ＭＳ Ｐゴシック"/>
              </a:rPr>
              <a:t>See website for further information</a:t>
            </a:r>
            <a:endParaRPr lang="en-GB" sz="1800" b="0" strike="noStrike" spc="-1">
              <a:solidFill>
                <a:srgbClr val="000000"/>
              </a:solidFill>
              <a:uFill>
                <a:solidFill>
                  <a:srgbClr val="FFFFFF"/>
                </a:solidFill>
              </a:uFill>
              <a:latin typeface="Arial"/>
            </a:endParaRPr>
          </a:p>
        </p:txBody>
      </p:sp>
      <p:pic>
        <p:nvPicPr>
          <p:cNvPr id="398" name="Picture 3"/>
          <p:cNvPicPr/>
          <p:nvPr/>
        </p:nvPicPr>
        <p:blipFill>
          <a:blip r:embed="rId3"/>
          <a:stretch/>
        </p:blipFill>
        <p:spPr>
          <a:xfrm>
            <a:off x="39600" y="538200"/>
            <a:ext cx="3749040" cy="5798520"/>
          </a:xfrm>
          <a:prstGeom prst="rect">
            <a:avLst/>
          </a:prstGeom>
          <a:ln>
            <a:noFill/>
          </a:ln>
        </p:spPr>
      </p:pic>
      <p:sp>
        <p:nvSpPr>
          <p:cNvPr id="399" name="CustomShape 3"/>
          <p:cNvSpPr/>
          <p:nvPr/>
        </p:nvSpPr>
        <p:spPr>
          <a:xfrm>
            <a:off x="1911240" y="71280"/>
            <a:ext cx="7232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http://www.ucl.ac.uk/prospective-students/undergraduate/fees-funding</a:t>
            </a:r>
            <a:endParaRPr lang="en-GB" sz="1800" b="0" strike="noStrike" spc="-1">
              <a:solidFill>
                <a:srgbClr val="000000"/>
              </a:solidFill>
              <a:uFill>
                <a:solidFill>
                  <a:srgbClr val="FFFFFF"/>
                </a:solidFill>
              </a:uFill>
              <a:latin typeface="Arial"/>
            </a:endParaRPr>
          </a:p>
        </p:txBody>
      </p:sp>
      <p:sp>
        <p:nvSpPr>
          <p:cNvPr id="400" name="CustomShape 4"/>
          <p:cNvSpPr/>
          <p:nvPr/>
        </p:nvSpPr>
        <p:spPr>
          <a:xfrm>
            <a:off x="4464000" y="6443640"/>
            <a:ext cx="1078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37</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402" name="Picture 2"/>
          <p:cNvPicPr/>
          <p:nvPr/>
        </p:nvPicPr>
        <p:blipFill>
          <a:blip r:embed="rId3"/>
          <a:srcRect b="3448"/>
          <a:stretch/>
        </p:blipFill>
        <p:spPr>
          <a:xfrm>
            <a:off x="216000" y="539640"/>
            <a:ext cx="3455280" cy="2280600"/>
          </a:xfrm>
          <a:prstGeom prst="rect">
            <a:avLst/>
          </a:prstGeom>
          <a:ln>
            <a:noFill/>
          </a:ln>
        </p:spPr>
      </p:pic>
      <p:pic>
        <p:nvPicPr>
          <p:cNvPr id="403" name="Picture 3"/>
          <p:cNvPicPr/>
          <p:nvPr/>
        </p:nvPicPr>
        <p:blipFill>
          <a:blip r:embed="rId4"/>
          <a:stretch/>
        </p:blipFill>
        <p:spPr>
          <a:xfrm>
            <a:off x="5291280" y="573120"/>
            <a:ext cx="3347280" cy="2237760"/>
          </a:xfrm>
          <a:prstGeom prst="rect">
            <a:avLst/>
          </a:prstGeom>
          <a:ln>
            <a:noFill/>
          </a:ln>
        </p:spPr>
      </p:pic>
      <p:pic>
        <p:nvPicPr>
          <p:cNvPr id="404" name="Picture 4"/>
          <p:cNvPicPr/>
          <p:nvPr/>
        </p:nvPicPr>
        <p:blipFill>
          <a:blip r:embed="rId5"/>
          <a:srcRect r="5001"/>
          <a:stretch/>
        </p:blipFill>
        <p:spPr>
          <a:xfrm>
            <a:off x="241200" y="3060720"/>
            <a:ext cx="4788720" cy="3255120"/>
          </a:xfrm>
          <a:prstGeom prst="rect">
            <a:avLst/>
          </a:prstGeom>
          <a:ln>
            <a:noFill/>
          </a:ln>
        </p:spPr>
      </p:pic>
      <p:pic>
        <p:nvPicPr>
          <p:cNvPr id="405" name="Picture 5"/>
          <p:cNvPicPr/>
          <p:nvPr/>
        </p:nvPicPr>
        <p:blipFill>
          <a:blip r:embed="rId6"/>
          <a:srcRect l="4986" r="9973"/>
          <a:stretch/>
        </p:blipFill>
        <p:spPr>
          <a:xfrm>
            <a:off x="5100480" y="3062160"/>
            <a:ext cx="1804320" cy="3182040"/>
          </a:xfrm>
          <a:prstGeom prst="rect">
            <a:avLst/>
          </a:prstGeom>
          <a:ln>
            <a:noFill/>
          </a:ln>
        </p:spPr>
      </p:pic>
      <p:pic>
        <p:nvPicPr>
          <p:cNvPr id="406" name="Picture 6"/>
          <p:cNvPicPr/>
          <p:nvPr/>
        </p:nvPicPr>
        <p:blipFill>
          <a:blip r:embed="rId7"/>
          <a:stretch/>
        </p:blipFill>
        <p:spPr>
          <a:xfrm>
            <a:off x="3726000" y="539640"/>
            <a:ext cx="1423440" cy="2270880"/>
          </a:xfrm>
          <a:prstGeom prst="rect">
            <a:avLst/>
          </a:prstGeom>
          <a:ln>
            <a:noFill/>
          </a:ln>
        </p:spPr>
      </p:pic>
      <p:pic>
        <p:nvPicPr>
          <p:cNvPr id="407" name="Picture 7"/>
          <p:cNvPicPr/>
          <p:nvPr/>
        </p:nvPicPr>
        <p:blipFill>
          <a:blip r:embed="rId8"/>
          <a:srcRect l="4994" r="14988"/>
          <a:stretch/>
        </p:blipFill>
        <p:spPr>
          <a:xfrm>
            <a:off x="6945480" y="3057480"/>
            <a:ext cx="1694880" cy="3188520"/>
          </a:xfrm>
          <a:prstGeom prst="rect">
            <a:avLst/>
          </a:prstGeom>
          <a:ln>
            <a:noFill/>
          </a:ln>
        </p:spPr>
      </p:pic>
      <p:sp>
        <p:nvSpPr>
          <p:cNvPr id="408" name="CustomShape 2"/>
          <p:cNvSpPr/>
          <p:nvPr/>
        </p:nvSpPr>
        <p:spPr>
          <a:xfrm>
            <a:off x="2568600" y="2735280"/>
            <a:ext cx="3479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https://www.ucl.ac.uk/residences</a:t>
            </a:r>
            <a:endParaRPr lang="en-GB" sz="1800" b="0" strike="noStrike" spc="-1">
              <a:solidFill>
                <a:srgbClr val="000000"/>
              </a:solidFill>
              <a:uFill>
                <a:solidFill>
                  <a:srgbClr val="FFFFFF"/>
                </a:solidFill>
              </a:uFill>
              <a:latin typeface="Arial"/>
            </a:endParaRPr>
          </a:p>
        </p:txBody>
      </p:sp>
      <p:sp>
        <p:nvSpPr>
          <p:cNvPr id="409" name="CustomShape 3"/>
          <p:cNvSpPr/>
          <p:nvPr/>
        </p:nvSpPr>
        <p:spPr>
          <a:xfrm>
            <a:off x="2448000" y="712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1" u="sng" strike="noStrike" spc="-1">
                <a:solidFill>
                  <a:srgbClr val="FFFFFF"/>
                </a:solidFill>
                <a:uFill>
                  <a:solidFill>
                    <a:srgbClr val="FFFFFF"/>
                  </a:solidFill>
                </a:uFill>
                <a:latin typeface="Arial"/>
                <a:ea typeface="DejaVu Sans"/>
              </a:rPr>
              <a:t>All</a:t>
            </a:r>
            <a:r>
              <a:rPr lang="en-GB" sz="1800" b="0" strike="noStrike" spc="-1">
                <a:solidFill>
                  <a:srgbClr val="FFFFFF"/>
                </a:solidFill>
                <a:uFill>
                  <a:solidFill>
                    <a:srgbClr val="FFFFFF"/>
                  </a:solidFill>
                </a:uFill>
                <a:latin typeface="Arial"/>
                <a:ea typeface="DejaVu Sans"/>
              </a:rPr>
              <a:t> first year students are </a:t>
            </a:r>
            <a:r>
              <a:rPr lang="en-GB" sz="1800" b="1" u="sng" strike="noStrike" spc="-1">
                <a:solidFill>
                  <a:srgbClr val="FFFFFF"/>
                </a:solidFill>
                <a:uFill>
                  <a:solidFill>
                    <a:srgbClr val="FFFFFF"/>
                  </a:solidFill>
                </a:uFill>
                <a:latin typeface="Arial"/>
                <a:ea typeface="DejaVu Sans"/>
              </a:rPr>
              <a:t>guaranteed</a:t>
            </a:r>
            <a:r>
              <a:rPr lang="en-GB" sz="1800" b="0" strike="noStrike" spc="-1">
                <a:solidFill>
                  <a:srgbClr val="FFFFFF"/>
                </a:solidFill>
                <a:uFill>
                  <a:solidFill>
                    <a:srgbClr val="FFFFFF"/>
                  </a:solidFill>
                </a:uFill>
                <a:latin typeface="Arial"/>
                <a:ea typeface="DejaVu Sans"/>
              </a:rPr>
              <a:t> UCL accommodation</a:t>
            </a:r>
            <a:endParaRPr lang="en-GB" sz="1800" b="0" strike="noStrike" spc="-1">
              <a:solidFill>
                <a:srgbClr val="000000"/>
              </a:solidFill>
              <a:uFill>
                <a:solidFill>
                  <a:srgbClr val="FFFFFF"/>
                </a:solidFill>
              </a:uFill>
              <a:latin typeface="Arial"/>
            </a:endParaRPr>
          </a:p>
        </p:txBody>
      </p:sp>
      <p:sp>
        <p:nvSpPr>
          <p:cNvPr id="410" name="CustomShape 4"/>
          <p:cNvSpPr/>
          <p:nvPr/>
        </p:nvSpPr>
        <p:spPr>
          <a:xfrm>
            <a:off x="4464000" y="6443640"/>
            <a:ext cx="1078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38</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412" name="CustomShape 2"/>
          <p:cNvSpPr/>
          <p:nvPr/>
        </p:nvSpPr>
        <p:spPr>
          <a:xfrm>
            <a:off x="1368360" y="71280"/>
            <a:ext cx="7774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All but two halls of residence are &lt;15min walk from the Department</a:t>
            </a:r>
            <a:endParaRPr lang="en-GB" sz="1800" b="0" strike="noStrike" spc="-1">
              <a:solidFill>
                <a:srgbClr val="000000"/>
              </a:solidFill>
              <a:uFill>
                <a:solidFill>
                  <a:srgbClr val="FFFFFF"/>
                </a:solidFill>
              </a:uFill>
              <a:latin typeface="Arial"/>
            </a:endParaRPr>
          </a:p>
        </p:txBody>
      </p:sp>
      <p:pic>
        <p:nvPicPr>
          <p:cNvPr id="413" name="Picture 3"/>
          <p:cNvPicPr/>
          <p:nvPr/>
        </p:nvPicPr>
        <p:blipFill>
          <a:blip r:embed="rId3"/>
          <a:stretch/>
        </p:blipFill>
        <p:spPr>
          <a:xfrm>
            <a:off x="-108000" y="479520"/>
            <a:ext cx="9371880" cy="5892120"/>
          </a:xfrm>
          <a:prstGeom prst="rect">
            <a:avLst/>
          </a:prstGeom>
          <a:ln>
            <a:noFill/>
          </a:ln>
        </p:spPr>
      </p:pic>
      <p:pic>
        <p:nvPicPr>
          <p:cNvPr id="414" name="Picture 4"/>
          <p:cNvPicPr/>
          <p:nvPr/>
        </p:nvPicPr>
        <p:blipFill>
          <a:blip r:embed="rId4"/>
          <a:stretch/>
        </p:blipFill>
        <p:spPr>
          <a:xfrm>
            <a:off x="7326360" y="824040"/>
            <a:ext cx="1456560" cy="1696320"/>
          </a:xfrm>
          <a:prstGeom prst="rect">
            <a:avLst/>
          </a:prstGeom>
          <a:ln>
            <a:noFill/>
          </a:ln>
        </p:spPr>
      </p:pic>
      <p:sp>
        <p:nvSpPr>
          <p:cNvPr id="415" name="CustomShape 3"/>
          <p:cNvSpPr/>
          <p:nvPr/>
        </p:nvSpPr>
        <p:spPr>
          <a:xfrm>
            <a:off x="2916360" y="2201760"/>
            <a:ext cx="1591560" cy="1469160"/>
          </a:xfrm>
          <a:prstGeom prst="ellipse">
            <a:avLst/>
          </a:prstGeom>
          <a:noFill/>
          <a:ln w="36000">
            <a:solidFill>
              <a:srgbClr val="3465A4"/>
            </a:solidFill>
            <a:miter/>
          </a:ln>
        </p:spPr>
        <p:style>
          <a:lnRef idx="0">
            <a:scrgbClr r="0" g="0" b="0"/>
          </a:lnRef>
          <a:fillRef idx="0">
            <a:scrgbClr r="0" g="0" b="0"/>
          </a:fillRef>
          <a:effectRef idx="0">
            <a:scrgbClr r="0" g="0" b="0"/>
          </a:effectRef>
          <a:fontRef idx="minor"/>
        </p:style>
      </p:sp>
      <p:sp>
        <p:nvSpPr>
          <p:cNvPr id="416" name="CustomShape 4"/>
          <p:cNvSpPr/>
          <p:nvPr/>
        </p:nvSpPr>
        <p:spPr>
          <a:xfrm>
            <a:off x="4464000" y="6443640"/>
            <a:ext cx="1078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39</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63" name="Picture 2"/>
          <p:cNvPicPr/>
          <p:nvPr/>
        </p:nvPicPr>
        <p:blipFill>
          <a:blip r:embed="rId3"/>
          <a:srcRect t="10016" r="5006" b="10016"/>
          <a:stretch/>
        </p:blipFill>
        <p:spPr>
          <a:xfrm>
            <a:off x="-34920" y="499664"/>
            <a:ext cx="9214560" cy="5819040"/>
          </a:xfrm>
          <a:prstGeom prst="rect">
            <a:avLst/>
          </a:prstGeom>
          <a:ln>
            <a:noFill/>
          </a:ln>
        </p:spPr>
      </p:pic>
      <p:sp>
        <p:nvSpPr>
          <p:cNvPr id="64" name="CustomShape 2"/>
          <p:cNvSpPr/>
          <p:nvPr/>
        </p:nvSpPr>
        <p:spPr>
          <a:xfrm>
            <a:off x="2448000" y="10332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Jurassic England = the Bahamas today (+ dinosaurs)</a:t>
            </a:r>
            <a:endParaRPr lang="en-GB" sz="1800" b="0" strike="noStrike" spc="-1">
              <a:solidFill>
                <a:srgbClr val="000000"/>
              </a:solidFill>
              <a:uFill>
                <a:solidFill>
                  <a:srgbClr val="FFFFFF"/>
                </a:solidFill>
              </a:uFill>
              <a:latin typeface="Arial"/>
            </a:endParaRPr>
          </a:p>
        </p:txBody>
      </p:sp>
      <p:sp>
        <p:nvSpPr>
          <p:cNvPr id="65" name="CustomShape 3"/>
          <p:cNvSpPr/>
          <p:nvPr/>
        </p:nvSpPr>
        <p:spPr>
          <a:xfrm>
            <a:off x="71280" y="6443640"/>
            <a:ext cx="646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4</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418" name="CustomShape 2"/>
          <p:cNvSpPr/>
          <p:nvPr/>
        </p:nvSpPr>
        <p:spPr>
          <a:xfrm>
            <a:off x="1368360" y="71280"/>
            <a:ext cx="7774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The major advantage of living in London: lots of choice!</a:t>
            </a:r>
            <a:endParaRPr lang="en-GB" sz="1800" b="0" strike="noStrike" spc="-1">
              <a:solidFill>
                <a:srgbClr val="000000"/>
              </a:solidFill>
              <a:uFill>
                <a:solidFill>
                  <a:srgbClr val="FFFFFF"/>
                </a:solidFill>
              </a:uFill>
              <a:latin typeface="Arial"/>
            </a:endParaRPr>
          </a:p>
        </p:txBody>
      </p:sp>
      <p:pic>
        <p:nvPicPr>
          <p:cNvPr id="419" name="Picture 3"/>
          <p:cNvPicPr/>
          <p:nvPr/>
        </p:nvPicPr>
        <p:blipFill>
          <a:blip r:embed="rId3"/>
          <a:srcRect l="9795" r="8416"/>
          <a:stretch/>
        </p:blipFill>
        <p:spPr>
          <a:xfrm>
            <a:off x="-171360" y="504720"/>
            <a:ext cx="9416160" cy="5874480"/>
          </a:xfrm>
          <a:prstGeom prst="rect">
            <a:avLst/>
          </a:prstGeom>
          <a:ln>
            <a:noFill/>
          </a:ln>
        </p:spPr>
      </p:pic>
      <p:sp>
        <p:nvSpPr>
          <p:cNvPr id="420" name="CustomShape 3"/>
          <p:cNvSpPr/>
          <p:nvPr/>
        </p:nvSpPr>
        <p:spPr>
          <a:xfrm>
            <a:off x="4464000" y="6443640"/>
            <a:ext cx="1078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40</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422" name="Picture 2"/>
          <p:cNvPicPr/>
          <p:nvPr/>
        </p:nvPicPr>
        <p:blipFill>
          <a:blip r:embed="rId3"/>
          <a:stretch/>
        </p:blipFill>
        <p:spPr>
          <a:xfrm>
            <a:off x="244440" y="620640"/>
            <a:ext cx="3858480" cy="2329560"/>
          </a:xfrm>
          <a:prstGeom prst="rect">
            <a:avLst/>
          </a:prstGeom>
          <a:ln>
            <a:noFill/>
          </a:ln>
        </p:spPr>
      </p:pic>
      <p:pic>
        <p:nvPicPr>
          <p:cNvPr id="423" name="Picture 3"/>
          <p:cNvPicPr/>
          <p:nvPr/>
        </p:nvPicPr>
        <p:blipFill>
          <a:blip r:embed="rId4"/>
          <a:srcRect t="10040" b="10040"/>
          <a:stretch/>
        </p:blipFill>
        <p:spPr>
          <a:xfrm>
            <a:off x="216000" y="3049560"/>
            <a:ext cx="3911040" cy="3142440"/>
          </a:xfrm>
          <a:prstGeom prst="rect">
            <a:avLst/>
          </a:prstGeom>
          <a:ln>
            <a:noFill/>
          </a:ln>
        </p:spPr>
      </p:pic>
      <p:pic>
        <p:nvPicPr>
          <p:cNvPr id="424" name="Picture 4"/>
          <p:cNvPicPr/>
          <p:nvPr/>
        </p:nvPicPr>
        <p:blipFill>
          <a:blip r:embed="rId5"/>
          <a:srcRect b="10003"/>
          <a:stretch/>
        </p:blipFill>
        <p:spPr>
          <a:xfrm>
            <a:off x="4273560" y="612720"/>
            <a:ext cx="3861720" cy="2323440"/>
          </a:xfrm>
          <a:prstGeom prst="rect">
            <a:avLst/>
          </a:prstGeom>
          <a:ln>
            <a:noFill/>
          </a:ln>
        </p:spPr>
      </p:pic>
      <p:pic>
        <p:nvPicPr>
          <p:cNvPr id="425" name="Picture 5"/>
          <p:cNvPicPr/>
          <p:nvPr/>
        </p:nvPicPr>
        <p:blipFill>
          <a:blip r:embed="rId6"/>
          <a:srcRect r="19949"/>
          <a:stretch/>
        </p:blipFill>
        <p:spPr>
          <a:xfrm>
            <a:off x="4251240" y="3168720"/>
            <a:ext cx="3884040" cy="2991600"/>
          </a:xfrm>
          <a:prstGeom prst="rect">
            <a:avLst/>
          </a:prstGeom>
          <a:ln>
            <a:noFill/>
          </a:ln>
        </p:spPr>
      </p:pic>
      <p:sp>
        <p:nvSpPr>
          <p:cNvPr id="426" name="CustomShape 2"/>
          <p:cNvSpPr/>
          <p:nvPr/>
        </p:nvSpPr>
        <p:spPr>
          <a:xfrm>
            <a:off x="1871640" y="642960"/>
            <a:ext cx="2228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FFFFFF"/>
                </a:solidFill>
                <a:uFill>
                  <a:solidFill>
                    <a:srgbClr val="FFFFFF"/>
                  </a:solidFill>
                </a:uFill>
                <a:latin typeface="Arial"/>
                <a:ea typeface="DejaVu Sans"/>
              </a:rPr>
              <a:t>Bloomsbury Theatre</a:t>
            </a:r>
            <a:endParaRPr lang="en-GB" sz="1800" b="0" strike="noStrike" spc="-1">
              <a:solidFill>
                <a:srgbClr val="000000"/>
              </a:solidFill>
              <a:uFill>
                <a:solidFill>
                  <a:srgbClr val="FFFFFF"/>
                </a:solidFill>
              </a:uFill>
              <a:latin typeface="Arial"/>
            </a:endParaRPr>
          </a:p>
        </p:txBody>
      </p:sp>
      <p:sp>
        <p:nvSpPr>
          <p:cNvPr id="427" name="CustomShape 3"/>
          <p:cNvSpPr/>
          <p:nvPr/>
        </p:nvSpPr>
        <p:spPr>
          <a:xfrm>
            <a:off x="4464000" y="6443640"/>
            <a:ext cx="1078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428" name="CustomShape 4"/>
          <p:cNvSpPr/>
          <p:nvPr/>
        </p:nvSpPr>
        <p:spPr>
          <a:xfrm>
            <a:off x="1368360" y="66600"/>
            <a:ext cx="7774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&gt;250 clubs and student groups</a:t>
            </a:r>
            <a:endParaRPr lang="en-GB" sz="18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41</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430" name="Picture 2"/>
          <p:cNvPicPr/>
          <p:nvPr/>
        </p:nvPicPr>
        <p:blipFill>
          <a:blip r:embed="rId3"/>
          <a:stretch/>
        </p:blipFill>
        <p:spPr>
          <a:xfrm>
            <a:off x="139680" y="1241280"/>
            <a:ext cx="1107360" cy="1107360"/>
          </a:xfrm>
          <a:prstGeom prst="rect">
            <a:avLst/>
          </a:prstGeom>
          <a:ln>
            <a:noFill/>
          </a:ln>
        </p:spPr>
      </p:pic>
      <p:pic>
        <p:nvPicPr>
          <p:cNvPr id="431" name="Picture 3"/>
          <p:cNvPicPr/>
          <p:nvPr/>
        </p:nvPicPr>
        <p:blipFill>
          <a:blip r:embed="rId4"/>
          <a:stretch/>
        </p:blipFill>
        <p:spPr>
          <a:xfrm>
            <a:off x="181080" y="2709720"/>
            <a:ext cx="826200" cy="1069200"/>
          </a:xfrm>
          <a:prstGeom prst="rect">
            <a:avLst/>
          </a:prstGeom>
          <a:ln>
            <a:noFill/>
          </a:ln>
        </p:spPr>
      </p:pic>
      <p:pic>
        <p:nvPicPr>
          <p:cNvPr id="432" name="Picture 4"/>
          <p:cNvPicPr/>
          <p:nvPr/>
        </p:nvPicPr>
        <p:blipFill>
          <a:blip r:embed="rId5"/>
          <a:stretch/>
        </p:blipFill>
        <p:spPr>
          <a:xfrm>
            <a:off x="95400" y="4292640"/>
            <a:ext cx="1007280" cy="1510560"/>
          </a:xfrm>
          <a:prstGeom prst="rect">
            <a:avLst/>
          </a:prstGeom>
          <a:ln>
            <a:noFill/>
          </a:ln>
        </p:spPr>
      </p:pic>
      <p:pic>
        <p:nvPicPr>
          <p:cNvPr id="433" name="Picture 5"/>
          <p:cNvPicPr/>
          <p:nvPr/>
        </p:nvPicPr>
        <p:blipFill>
          <a:blip r:embed="rId6"/>
          <a:stretch/>
        </p:blipFill>
        <p:spPr>
          <a:xfrm>
            <a:off x="1392120" y="1257480"/>
            <a:ext cx="982080" cy="1235880"/>
          </a:xfrm>
          <a:prstGeom prst="rect">
            <a:avLst/>
          </a:prstGeom>
          <a:ln>
            <a:noFill/>
          </a:ln>
        </p:spPr>
      </p:pic>
      <p:pic>
        <p:nvPicPr>
          <p:cNvPr id="434" name="Picture 6"/>
          <p:cNvPicPr/>
          <p:nvPr/>
        </p:nvPicPr>
        <p:blipFill>
          <a:blip r:embed="rId7"/>
          <a:stretch/>
        </p:blipFill>
        <p:spPr>
          <a:xfrm>
            <a:off x="1392120" y="2925720"/>
            <a:ext cx="1294560" cy="1239120"/>
          </a:xfrm>
          <a:prstGeom prst="rect">
            <a:avLst/>
          </a:prstGeom>
          <a:ln>
            <a:noFill/>
          </a:ln>
        </p:spPr>
      </p:pic>
      <p:pic>
        <p:nvPicPr>
          <p:cNvPr id="435" name="Picture 7"/>
          <p:cNvPicPr/>
          <p:nvPr/>
        </p:nvPicPr>
        <p:blipFill>
          <a:blip r:embed="rId8"/>
          <a:stretch/>
        </p:blipFill>
        <p:spPr>
          <a:xfrm>
            <a:off x="1392120" y="4473720"/>
            <a:ext cx="1078920" cy="1355040"/>
          </a:xfrm>
          <a:prstGeom prst="rect">
            <a:avLst/>
          </a:prstGeom>
          <a:ln>
            <a:noFill/>
          </a:ln>
        </p:spPr>
      </p:pic>
      <p:pic>
        <p:nvPicPr>
          <p:cNvPr id="436" name="Picture 8"/>
          <p:cNvPicPr/>
          <p:nvPr/>
        </p:nvPicPr>
        <p:blipFill>
          <a:blip r:embed="rId9"/>
          <a:stretch/>
        </p:blipFill>
        <p:spPr>
          <a:xfrm>
            <a:off x="2954160" y="649440"/>
            <a:ext cx="1366200" cy="1366200"/>
          </a:xfrm>
          <a:prstGeom prst="rect">
            <a:avLst/>
          </a:prstGeom>
          <a:ln>
            <a:noFill/>
          </a:ln>
        </p:spPr>
      </p:pic>
      <p:pic>
        <p:nvPicPr>
          <p:cNvPr id="437" name="Picture 9"/>
          <p:cNvPicPr/>
          <p:nvPr/>
        </p:nvPicPr>
        <p:blipFill>
          <a:blip r:embed="rId10"/>
          <a:stretch/>
        </p:blipFill>
        <p:spPr>
          <a:xfrm>
            <a:off x="4540320" y="647640"/>
            <a:ext cx="1434240" cy="1439280"/>
          </a:xfrm>
          <a:prstGeom prst="rect">
            <a:avLst/>
          </a:prstGeom>
          <a:ln>
            <a:noFill/>
          </a:ln>
        </p:spPr>
      </p:pic>
      <p:pic>
        <p:nvPicPr>
          <p:cNvPr id="438" name="Picture 10"/>
          <p:cNvPicPr/>
          <p:nvPr/>
        </p:nvPicPr>
        <p:blipFill>
          <a:blip r:embed="rId11"/>
          <a:srcRect l="35237" t="4944" r="35237" b="39641"/>
          <a:stretch/>
        </p:blipFill>
        <p:spPr>
          <a:xfrm>
            <a:off x="2879640" y="2448000"/>
            <a:ext cx="1010520" cy="1439280"/>
          </a:xfrm>
          <a:prstGeom prst="rect">
            <a:avLst/>
          </a:prstGeom>
          <a:ln>
            <a:noFill/>
          </a:ln>
        </p:spPr>
      </p:pic>
      <p:pic>
        <p:nvPicPr>
          <p:cNvPr id="439" name="Picture 11"/>
          <p:cNvPicPr/>
          <p:nvPr/>
        </p:nvPicPr>
        <p:blipFill>
          <a:blip r:embed="rId12"/>
          <a:stretch/>
        </p:blipFill>
        <p:spPr>
          <a:xfrm>
            <a:off x="4132440" y="2376360"/>
            <a:ext cx="905760" cy="1369440"/>
          </a:xfrm>
          <a:prstGeom prst="rect">
            <a:avLst/>
          </a:prstGeom>
          <a:ln>
            <a:noFill/>
          </a:ln>
        </p:spPr>
      </p:pic>
      <p:pic>
        <p:nvPicPr>
          <p:cNvPr id="440" name="Picture 12"/>
          <p:cNvPicPr/>
          <p:nvPr/>
        </p:nvPicPr>
        <p:blipFill>
          <a:blip r:embed="rId13"/>
          <a:stretch/>
        </p:blipFill>
        <p:spPr>
          <a:xfrm>
            <a:off x="6191280" y="963720"/>
            <a:ext cx="1024920" cy="1024920"/>
          </a:xfrm>
          <a:prstGeom prst="rect">
            <a:avLst/>
          </a:prstGeom>
          <a:ln>
            <a:noFill/>
          </a:ln>
        </p:spPr>
      </p:pic>
      <p:pic>
        <p:nvPicPr>
          <p:cNvPr id="441" name="Picture 13"/>
          <p:cNvPicPr/>
          <p:nvPr/>
        </p:nvPicPr>
        <p:blipFill>
          <a:blip r:embed="rId14"/>
          <a:stretch/>
        </p:blipFill>
        <p:spPr>
          <a:xfrm>
            <a:off x="7632720" y="901800"/>
            <a:ext cx="923040" cy="1223280"/>
          </a:xfrm>
          <a:prstGeom prst="rect">
            <a:avLst/>
          </a:prstGeom>
          <a:ln>
            <a:noFill/>
          </a:ln>
        </p:spPr>
      </p:pic>
      <p:pic>
        <p:nvPicPr>
          <p:cNvPr id="442" name="Picture 14"/>
          <p:cNvPicPr/>
          <p:nvPr/>
        </p:nvPicPr>
        <p:blipFill>
          <a:blip r:embed="rId15"/>
          <a:stretch/>
        </p:blipFill>
        <p:spPr>
          <a:xfrm>
            <a:off x="7702560" y="2644920"/>
            <a:ext cx="967680" cy="1261440"/>
          </a:xfrm>
          <a:prstGeom prst="rect">
            <a:avLst/>
          </a:prstGeom>
          <a:ln>
            <a:noFill/>
          </a:ln>
        </p:spPr>
      </p:pic>
      <p:pic>
        <p:nvPicPr>
          <p:cNvPr id="443" name="Picture 15"/>
          <p:cNvPicPr/>
          <p:nvPr/>
        </p:nvPicPr>
        <p:blipFill>
          <a:blip r:embed="rId16"/>
          <a:stretch/>
        </p:blipFill>
        <p:spPr>
          <a:xfrm>
            <a:off x="2789280" y="4464000"/>
            <a:ext cx="983520" cy="1475640"/>
          </a:xfrm>
          <a:prstGeom prst="rect">
            <a:avLst/>
          </a:prstGeom>
          <a:ln>
            <a:noFill/>
          </a:ln>
        </p:spPr>
      </p:pic>
      <p:pic>
        <p:nvPicPr>
          <p:cNvPr id="444" name="Picture 16"/>
          <p:cNvPicPr/>
          <p:nvPr/>
        </p:nvPicPr>
        <p:blipFill>
          <a:blip r:embed="rId17"/>
          <a:stretch/>
        </p:blipFill>
        <p:spPr>
          <a:xfrm>
            <a:off x="3959280" y="4392720"/>
            <a:ext cx="1223280" cy="1223280"/>
          </a:xfrm>
          <a:prstGeom prst="rect">
            <a:avLst/>
          </a:prstGeom>
          <a:ln>
            <a:noFill/>
          </a:ln>
        </p:spPr>
      </p:pic>
      <p:pic>
        <p:nvPicPr>
          <p:cNvPr id="445" name="Picture 17"/>
          <p:cNvPicPr/>
          <p:nvPr/>
        </p:nvPicPr>
        <p:blipFill>
          <a:blip r:embed="rId18"/>
          <a:stretch/>
        </p:blipFill>
        <p:spPr>
          <a:xfrm>
            <a:off x="6338880" y="2448000"/>
            <a:ext cx="1037520" cy="1386720"/>
          </a:xfrm>
          <a:prstGeom prst="rect">
            <a:avLst/>
          </a:prstGeom>
          <a:ln>
            <a:noFill/>
          </a:ln>
        </p:spPr>
      </p:pic>
      <p:pic>
        <p:nvPicPr>
          <p:cNvPr id="446" name="Picture 18"/>
          <p:cNvPicPr/>
          <p:nvPr/>
        </p:nvPicPr>
        <p:blipFill>
          <a:blip r:embed="rId19"/>
          <a:stretch/>
        </p:blipFill>
        <p:spPr>
          <a:xfrm>
            <a:off x="6494400" y="4373640"/>
            <a:ext cx="1151640" cy="1151640"/>
          </a:xfrm>
          <a:prstGeom prst="rect">
            <a:avLst/>
          </a:prstGeom>
          <a:ln>
            <a:noFill/>
          </a:ln>
        </p:spPr>
      </p:pic>
      <p:pic>
        <p:nvPicPr>
          <p:cNvPr id="447" name="Picture 19"/>
          <p:cNvPicPr/>
          <p:nvPr/>
        </p:nvPicPr>
        <p:blipFill>
          <a:blip r:embed="rId20"/>
          <a:stretch/>
        </p:blipFill>
        <p:spPr>
          <a:xfrm>
            <a:off x="7775640" y="4319640"/>
            <a:ext cx="1181880" cy="1172520"/>
          </a:xfrm>
          <a:prstGeom prst="rect">
            <a:avLst/>
          </a:prstGeom>
          <a:ln>
            <a:noFill/>
          </a:ln>
        </p:spPr>
      </p:pic>
      <p:sp>
        <p:nvSpPr>
          <p:cNvPr id="448" name="CustomShape 2"/>
          <p:cNvSpPr/>
          <p:nvPr/>
        </p:nvSpPr>
        <p:spPr>
          <a:xfrm>
            <a:off x="287280" y="2349360"/>
            <a:ext cx="86112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ＭＳ Ｐゴシック"/>
              </a:rPr>
              <a:t>Iona Energy</a:t>
            </a:r>
            <a:endParaRPr lang="en-GB" sz="1800" b="0" strike="noStrike" spc="-1">
              <a:solidFill>
                <a:srgbClr val="000000"/>
              </a:solidFill>
              <a:uFill>
                <a:solidFill>
                  <a:srgbClr val="FFFFFF"/>
                </a:solidFill>
              </a:uFill>
              <a:latin typeface="Arial"/>
            </a:endParaRPr>
          </a:p>
        </p:txBody>
      </p:sp>
      <p:sp>
        <p:nvSpPr>
          <p:cNvPr id="449" name="CustomShape 3"/>
          <p:cNvSpPr/>
          <p:nvPr/>
        </p:nvSpPr>
        <p:spPr>
          <a:xfrm>
            <a:off x="0" y="3745080"/>
            <a:ext cx="117576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Graduate Trainee</a:t>
            </a:r>
            <a:endParaRPr lang="en-GB" sz="1800" b="0" strike="noStrike" spc="-1">
              <a:solidFill>
                <a:srgbClr val="000000"/>
              </a:solidFill>
              <a:uFill>
                <a:solidFill>
                  <a:srgbClr val="FFFFFF"/>
                </a:solidFill>
              </a:uFill>
              <a:latin typeface="Arial"/>
            </a:endParaRPr>
          </a:p>
          <a:p>
            <a:pPr algn="ctr">
              <a:lnSpc>
                <a:spcPct val="100000"/>
              </a:lnSpc>
            </a:pPr>
            <a:r>
              <a:rPr lang="en-GB" sz="1000" b="0" strike="noStrike" spc="-1">
                <a:solidFill>
                  <a:srgbClr val="000000"/>
                </a:solidFill>
                <a:uFill>
                  <a:solidFill>
                    <a:srgbClr val="FFFFFF"/>
                  </a:solidFill>
                </a:uFill>
                <a:latin typeface="Arial"/>
                <a:ea typeface="DejaVu Sans"/>
              </a:rPr>
              <a:t>(Imperial College)</a:t>
            </a:r>
            <a:endParaRPr lang="en-GB" sz="1800" b="0" strike="noStrike" spc="-1">
              <a:solidFill>
                <a:srgbClr val="000000"/>
              </a:solidFill>
              <a:uFill>
                <a:solidFill>
                  <a:srgbClr val="FFFFFF"/>
                </a:solidFill>
              </a:uFill>
              <a:latin typeface="Arial"/>
            </a:endParaRPr>
          </a:p>
        </p:txBody>
      </p:sp>
      <p:sp>
        <p:nvSpPr>
          <p:cNvPr id="450" name="CustomShape 4"/>
          <p:cNvSpPr/>
          <p:nvPr/>
        </p:nvSpPr>
        <p:spPr>
          <a:xfrm>
            <a:off x="239760" y="5805360"/>
            <a:ext cx="6296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000" b="0" strike="noStrike" spc="-1">
                <a:solidFill>
                  <a:srgbClr val="000000"/>
                </a:solidFill>
                <a:uFill>
                  <a:solidFill>
                    <a:srgbClr val="FFFFFF"/>
                  </a:solidFill>
                </a:uFill>
                <a:latin typeface="Arial"/>
                <a:ea typeface="ＭＳ Ｐゴシック"/>
              </a:rPr>
              <a:t>Teacher</a:t>
            </a:r>
            <a:endParaRPr lang="en-GB" sz="1800" b="0" strike="noStrike" spc="-1">
              <a:solidFill>
                <a:srgbClr val="000000"/>
              </a:solidFill>
              <a:uFill>
                <a:solidFill>
                  <a:srgbClr val="FFFFFF"/>
                </a:solidFill>
              </a:uFill>
              <a:latin typeface="Arial"/>
            </a:endParaRPr>
          </a:p>
        </p:txBody>
      </p:sp>
      <p:sp>
        <p:nvSpPr>
          <p:cNvPr id="451" name="CustomShape 5"/>
          <p:cNvSpPr/>
          <p:nvPr/>
        </p:nvSpPr>
        <p:spPr>
          <a:xfrm>
            <a:off x="1720800" y="2448000"/>
            <a:ext cx="366120" cy="256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100" b="0" strike="noStrike" spc="-1">
                <a:solidFill>
                  <a:srgbClr val="000000"/>
                </a:solidFill>
                <a:uFill>
                  <a:solidFill>
                    <a:srgbClr val="FFFFFF"/>
                  </a:solidFill>
                </a:uFill>
                <a:latin typeface="Arial"/>
                <a:ea typeface="DejaVu Sans"/>
              </a:rPr>
              <a:t>BP</a:t>
            </a:r>
            <a:endParaRPr lang="en-GB" sz="1800" b="0" strike="noStrike" spc="-1">
              <a:solidFill>
                <a:srgbClr val="000000"/>
              </a:solidFill>
              <a:uFill>
                <a:solidFill>
                  <a:srgbClr val="FFFFFF"/>
                </a:solidFill>
              </a:uFill>
              <a:latin typeface="Arial"/>
            </a:endParaRPr>
          </a:p>
        </p:txBody>
      </p:sp>
      <p:sp>
        <p:nvSpPr>
          <p:cNvPr id="452" name="CustomShape 6"/>
          <p:cNvSpPr/>
          <p:nvPr/>
        </p:nvSpPr>
        <p:spPr>
          <a:xfrm>
            <a:off x="1535040" y="4151160"/>
            <a:ext cx="92628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PhD (Oxford)</a:t>
            </a:r>
            <a:endParaRPr lang="en-GB" sz="1800" b="0" strike="noStrike" spc="-1">
              <a:solidFill>
                <a:srgbClr val="000000"/>
              </a:solidFill>
              <a:uFill>
                <a:solidFill>
                  <a:srgbClr val="FFFFFF"/>
                </a:solidFill>
              </a:uFill>
              <a:latin typeface="Arial"/>
            </a:endParaRPr>
          </a:p>
        </p:txBody>
      </p:sp>
      <p:sp>
        <p:nvSpPr>
          <p:cNvPr id="453" name="CustomShape 7"/>
          <p:cNvSpPr/>
          <p:nvPr/>
        </p:nvSpPr>
        <p:spPr>
          <a:xfrm>
            <a:off x="1506600" y="5805360"/>
            <a:ext cx="86940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ＭＳ Ｐゴシック"/>
              </a:rPr>
              <a:t>EDF Energy</a:t>
            </a:r>
            <a:endParaRPr lang="en-GB" sz="1800" b="0" strike="noStrike" spc="-1">
              <a:solidFill>
                <a:srgbClr val="000000"/>
              </a:solidFill>
              <a:uFill>
                <a:solidFill>
                  <a:srgbClr val="FFFFFF"/>
                </a:solidFill>
              </a:uFill>
              <a:latin typeface="Arial"/>
            </a:endParaRPr>
          </a:p>
        </p:txBody>
      </p:sp>
      <p:sp>
        <p:nvSpPr>
          <p:cNvPr id="454" name="CustomShape 8"/>
          <p:cNvSpPr/>
          <p:nvPr/>
        </p:nvSpPr>
        <p:spPr>
          <a:xfrm>
            <a:off x="3240000" y="2060640"/>
            <a:ext cx="896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PhD (Bristol)</a:t>
            </a:r>
            <a:endParaRPr lang="en-GB" sz="1800" b="0" strike="noStrike" spc="-1">
              <a:solidFill>
                <a:srgbClr val="000000"/>
              </a:solidFill>
              <a:uFill>
                <a:solidFill>
                  <a:srgbClr val="FFFFFF"/>
                </a:solidFill>
              </a:uFill>
              <a:latin typeface="Arial"/>
            </a:endParaRPr>
          </a:p>
        </p:txBody>
      </p:sp>
      <p:sp>
        <p:nvSpPr>
          <p:cNvPr id="455" name="CustomShape 9"/>
          <p:cNvSpPr/>
          <p:nvPr/>
        </p:nvSpPr>
        <p:spPr>
          <a:xfrm>
            <a:off x="2911320" y="3860640"/>
            <a:ext cx="9662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Schlumberger</a:t>
            </a:r>
            <a:endParaRPr lang="en-GB" sz="1800" b="0" strike="noStrike" spc="-1">
              <a:solidFill>
                <a:srgbClr val="000000"/>
              </a:solidFill>
              <a:uFill>
                <a:solidFill>
                  <a:srgbClr val="FFFFFF"/>
                </a:solidFill>
              </a:uFill>
              <a:latin typeface="Arial"/>
            </a:endParaRPr>
          </a:p>
        </p:txBody>
      </p:sp>
      <p:sp>
        <p:nvSpPr>
          <p:cNvPr id="456" name="CustomShape 10"/>
          <p:cNvSpPr/>
          <p:nvPr/>
        </p:nvSpPr>
        <p:spPr>
          <a:xfrm>
            <a:off x="2693880" y="5932440"/>
            <a:ext cx="112176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000" b="0" strike="noStrike" spc="-1">
                <a:solidFill>
                  <a:srgbClr val="000000"/>
                </a:solidFill>
                <a:uFill>
                  <a:solidFill>
                    <a:srgbClr val="FFFFFF"/>
                  </a:solidFill>
                </a:uFill>
                <a:latin typeface="Arial"/>
                <a:ea typeface="ＭＳ Ｐゴシック"/>
              </a:rPr>
              <a:t>Bristol University</a:t>
            </a:r>
            <a:endParaRPr lang="en-GB" sz="1800" b="0" strike="noStrike" spc="-1">
              <a:solidFill>
                <a:srgbClr val="000000"/>
              </a:solidFill>
              <a:uFill>
                <a:solidFill>
                  <a:srgbClr val="FFFFFF"/>
                </a:solidFill>
              </a:uFill>
              <a:latin typeface="Arial"/>
            </a:endParaRPr>
          </a:p>
        </p:txBody>
      </p:sp>
      <p:sp>
        <p:nvSpPr>
          <p:cNvPr id="457" name="CustomShape 11"/>
          <p:cNvSpPr/>
          <p:nvPr/>
        </p:nvSpPr>
        <p:spPr>
          <a:xfrm>
            <a:off x="4168800" y="3745080"/>
            <a:ext cx="79956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PhD (UCL)</a:t>
            </a:r>
            <a:endParaRPr lang="en-GB" sz="1800" b="0" strike="noStrike" spc="-1">
              <a:solidFill>
                <a:srgbClr val="000000"/>
              </a:solidFill>
              <a:uFill>
                <a:solidFill>
                  <a:srgbClr val="FFFFFF"/>
                </a:solidFill>
              </a:uFill>
              <a:latin typeface="Arial"/>
            </a:endParaRPr>
          </a:p>
        </p:txBody>
      </p:sp>
      <p:sp>
        <p:nvSpPr>
          <p:cNvPr id="458" name="CustomShape 12"/>
          <p:cNvSpPr/>
          <p:nvPr/>
        </p:nvSpPr>
        <p:spPr>
          <a:xfrm>
            <a:off x="4502160" y="2087640"/>
            <a:ext cx="147420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MRes Photonics (UCL)</a:t>
            </a:r>
            <a:endParaRPr lang="en-GB" sz="1800" b="0" strike="noStrike" spc="-1">
              <a:solidFill>
                <a:srgbClr val="000000"/>
              </a:solidFill>
              <a:uFill>
                <a:solidFill>
                  <a:srgbClr val="FFFFFF"/>
                </a:solidFill>
              </a:uFill>
              <a:latin typeface="Arial"/>
            </a:endParaRPr>
          </a:p>
        </p:txBody>
      </p:sp>
      <p:sp>
        <p:nvSpPr>
          <p:cNvPr id="459" name="CustomShape 13"/>
          <p:cNvSpPr/>
          <p:nvPr/>
        </p:nvSpPr>
        <p:spPr>
          <a:xfrm>
            <a:off x="6116760" y="1989000"/>
            <a:ext cx="122652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ＭＳ Ｐゴシック"/>
              </a:rPr>
              <a:t>Perenco Oil &amp; Gas</a:t>
            </a:r>
            <a:endParaRPr lang="en-GB" sz="1800" b="0" strike="noStrike" spc="-1">
              <a:solidFill>
                <a:srgbClr val="000000"/>
              </a:solidFill>
              <a:uFill>
                <a:solidFill>
                  <a:srgbClr val="FFFFFF"/>
                </a:solidFill>
              </a:uFill>
              <a:latin typeface="Arial"/>
            </a:endParaRPr>
          </a:p>
        </p:txBody>
      </p:sp>
      <p:sp>
        <p:nvSpPr>
          <p:cNvPr id="460" name="CustomShape 14"/>
          <p:cNvSpPr/>
          <p:nvPr/>
        </p:nvSpPr>
        <p:spPr>
          <a:xfrm>
            <a:off x="7513560" y="3887640"/>
            <a:ext cx="1340640" cy="394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ＭＳ Ｐゴシック"/>
              </a:rPr>
              <a:t>Town and Country </a:t>
            </a:r>
            <a:endParaRPr lang="en-GB" sz="1800" b="0" strike="noStrike" spc="-1">
              <a:solidFill>
                <a:srgbClr val="000000"/>
              </a:solidFill>
              <a:uFill>
                <a:solidFill>
                  <a:srgbClr val="FFFFFF"/>
                </a:solidFill>
              </a:uFill>
              <a:latin typeface="Arial"/>
            </a:endParaRPr>
          </a:p>
          <a:p>
            <a:pPr algn="ctr">
              <a:lnSpc>
                <a:spcPct val="100000"/>
              </a:lnSpc>
            </a:pPr>
            <a:r>
              <a:rPr lang="en-GB" sz="1000" b="0" strike="noStrike" spc="-1">
                <a:solidFill>
                  <a:srgbClr val="000000"/>
                </a:solidFill>
                <a:uFill>
                  <a:solidFill>
                    <a:srgbClr val="FFFFFF"/>
                  </a:solidFill>
                </a:uFill>
                <a:latin typeface="Arial"/>
                <a:ea typeface="ＭＳ Ｐゴシック"/>
              </a:rPr>
              <a:t>Planning Association</a:t>
            </a:r>
            <a:endParaRPr lang="en-GB" sz="1800" b="0" strike="noStrike" spc="-1">
              <a:solidFill>
                <a:srgbClr val="000000"/>
              </a:solidFill>
              <a:uFill>
                <a:solidFill>
                  <a:srgbClr val="FFFFFF"/>
                </a:solidFill>
              </a:uFill>
              <a:latin typeface="Arial"/>
            </a:endParaRPr>
          </a:p>
        </p:txBody>
      </p:sp>
      <p:sp>
        <p:nvSpPr>
          <p:cNvPr id="461" name="CustomShape 15"/>
          <p:cNvSpPr/>
          <p:nvPr/>
        </p:nvSpPr>
        <p:spPr>
          <a:xfrm>
            <a:off x="7431120" y="2125800"/>
            <a:ext cx="135180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ＭＳ Ｐゴシック"/>
              </a:rPr>
              <a:t>Parsons Brinckerhoff</a:t>
            </a:r>
            <a:endParaRPr lang="en-GB" sz="1800" b="0" strike="noStrike" spc="-1">
              <a:solidFill>
                <a:srgbClr val="000000"/>
              </a:solidFill>
              <a:uFill>
                <a:solidFill>
                  <a:srgbClr val="FFFFFF"/>
                </a:solidFill>
              </a:uFill>
              <a:latin typeface="Arial"/>
            </a:endParaRPr>
          </a:p>
        </p:txBody>
      </p:sp>
      <p:sp>
        <p:nvSpPr>
          <p:cNvPr id="462" name="CustomShape 16"/>
          <p:cNvSpPr/>
          <p:nvPr/>
        </p:nvSpPr>
        <p:spPr>
          <a:xfrm>
            <a:off x="4390920" y="5616720"/>
            <a:ext cx="43092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ESA</a:t>
            </a:r>
            <a:endParaRPr lang="en-GB" sz="1800" b="0" strike="noStrike" spc="-1">
              <a:solidFill>
                <a:srgbClr val="000000"/>
              </a:solidFill>
              <a:uFill>
                <a:solidFill>
                  <a:srgbClr val="FFFFFF"/>
                </a:solidFill>
              </a:uFill>
              <a:latin typeface="Arial"/>
            </a:endParaRPr>
          </a:p>
        </p:txBody>
      </p:sp>
      <p:sp>
        <p:nvSpPr>
          <p:cNvPr id="463" name="CustomShape 17"/>
          <p:cNvSpPr/>
          <p:nvPr/>
        </p:nvSpPr>
        <p:spPr>
          <a:xfrm>
            <a:off x="6494400" y="5491080"/>
            <a:ext cx="115488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Neftex Petroleum</a:t>
            </a:r>
            <a:endParaRPr lang="en-GB" sz="1800" b="0" strike="noStrike" spc="-1">
              <a:solidFill>
                <a:srgbClr val="000000"/>
              </a:solidFill>
              <a:uFill>
                <a:solidFill>
                  <a:srgbClr val="FFFFFF"/>
                </a:solidFill>
              </a:uFill>
              <a:latin typeface="Arial"/>
            </a:endParaRPr>
          </a:p>
        </p:txBody>
      </p:sp>
      <p:sp>
        <p:nvSpPr>
          <p:cNvPr id="464" name="CustomShape 18"/>
          <p:cNvSpPr/>
          <p:nvPr/>
        </p:nvSpPr>
        <p:spPr>
          <a:xfrm>
            <a:off x="6326280" y="3835440"/>
            <a:ext cx="108972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ＭＳ Ｐゴシック"/>
              </a:rPr>
              <a:t>Imperial College</a:t>
            </a:r>
            <a:endParaRPr lang="en-GB" sz="1800" b="0" strike="noStrike" spc="-1">
              <a:solidFill>
                <a:srgbClr val="000000"/>
              </a:solidFill>
              <a:uFill>
                <a:solidFill>
                  <a:srgbClr val="FFFFFF"/>
                </a:solidFill>
              </a:uFill>
              <a:latin typeface="Arial"/>
            </a:endParaRPr>
          </a:p>
        </p:txBody>
      </p:sp>
      <p:sp>
        <p:nvSpPr>
          <p:cNvPr id="465" name="CustomShape 19"/>
          <p:cNvSpPr/>
          <p:nvPr/>
        </p:nvSpPr>
        <p:spPr>
          <a:xfrm>
            <a:off x="7704000" y="5543640"/>
            <a:ext cx="133596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ＭＳ Ｐゴシック"/>
              </a:rPr>
              <a:t>Environment Agency</a:t>
            </a:r>
            <a:endParaRPr lang="en-GB" sz="1800" b="0" strike="noStrike" spc="-1">
              <a:solidFill>
                <a:srgbClr val="000000"/>
              </a:solidFill>
              <a:uFill>
                <a:solidFill>
                  <a:srgbClr val="FFFFFF"/>
                </a:solidFill>
              </a:uFill>
              <a:latin typeface="Arial"/>
            </a:endParaRPr>
          </a:p>
        </p:txBody>
      </p:sp>
      <p:pic>
        <p:nvPicPr>
          <p:cNvPr id="466" name="Picture 38"/>
          <p:cNvPicPr/>
          <p:nvPr/>
        </p:nvPicPr>
        <p:blipFill>
          <a:blip r:embed="rId21"/>
          <a:stretch/>
        </p:blipFill>
        <p:spPr>
          <a:xfrm>
            <a:off x="287280" y="576360"/>
            <a:ext cx="1944000" cy="366120"/>
          </a:xfrm>
          <a:prstGeom prst="rect">
            <a:avLst/>
          </a:prstGeom>
          <a:ln>
            <a:noFill/>
          </a:ln>
        </p:spPr>
      </p:pic>
      <p:sp>
        <p:nvSpPr>
          <p:cNvPr id="467" name="CustomShape 20"/>
          <p:cNvSpPr/>
          <p:nvPr/>
        </p:nvSpPr>
        <p:spPr>
          <a:xfrm>
            <a:off x="576360" y="942840"/>
            <a:ext cx="145332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000" b="0" strike="noStrike" spc="-1">
                <a:solidFill>
                  <a:srgbClr val="000000"/>
                </a:solidFill>
                <a:uFill>
                  <a:solidFill>
                    <a:srgbClr val="FFFFFF"/>
                  </a:solidFill>
                </a:uFill>
                <a:latin typeface="Arial"/>
                <a:ea typeface="ＭＳ Ｐゴシック"/>
              </a:rPr>
              <a:t>http://ucl.ac.uk/careers</a:t>
            </a:r>
            <a:endParaRPr lang="en-GB" sz="1800" b="0" strike="noStrike" spc="-1">
              <a:solidFill>
                <a:srgbClr val="000000"/>
              </a:solidFill>
              <a:uFill>
                <a:solidFill>
                  <a:srgbClr val="FFFFFF"/>
                </a:solidFill>
              </a:uFill>
              <a:latin typeface="Arial"/>
            </a:endParaRPr>
          </a:p>
        </p:txBody>
      </p:sp>
      <p:sp>
        <p:nvSpPr>
          <p:cNvPr id="468" name="CustomShape 21"/>
          <p:cNvSpPr/>
          <p:nvPr/>
        </p:nvSpPr>
        <p:spPr>
          <a:xfrm>
            <a:off x="5688000" y="6443640"/>
            <a:ext cx="72000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pic>
        <p:nvPicPr>
          <p:cNvPr id="469" name="Picture 41"/>
          <p:cNvPicPr/>
          <p:nvPr/>
        </p:nvPicPr>
        <p:blipFill>
          <a:blip r:embed="rId22"/>
          <a:srcRect l="14903"/>
          <a:stretch/>
        </p:blipFill>
        <p:spPr>
          <a:xfrm>
            <a:off x="5199120" y="2808360"/>
            <a:ext cx="992880" cy="1297800"/>
          </a:xfrm>
          <a:prstGeom prst="rect">
            <a:avLst/>
          </a:prstGeom>
          <a:ln>
            <a:noFill/>
          </a:ln>
        </p:spPr>
      </p:pic>
      <p:sp>
        <p:nvSpPr>
          <p:cNvPr id="470" name="CustomShape 22"/>
          <p:cNvSpPr/>
          <p:nvPr/>
        </p:nvSpPr>
        <p:spPr>
          <a:xfrm>
            <a:off x="5040360" y="4103640"/>
            <a:ext cx="128052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Lafarge Aggregates</a:t>
            </a:r>
            <a:endParaRPr lang="en-GB" sz="1800" b="0" strike="noStrike" spc="-1">
              <a:solidFill>
                <a:srgbClr val="000000"/>
              </a:solidFill>
              <a:uFill>
                <a:solidFill>
                  <a:srgbClr val="FFFFFF"/>
                </a:solidFill>
              </a:uFill>
              <a:latin typeface="Arial"/>
            </a:endParaRPr>
          </a:p>
        </p:txBody>
      </p:sp>
      <p:pic>
        <p:nvPicPr>
          <p:cNvPr id="471" name="Picture 43"/>
          <p:cNvPicPr/>
          <p:nvPr/>
        </p:nvPicPr>
        <p:blipFill>
          <a:blip r:embed="rId23"/>
          <a:stretch/>
        </p:blipFill>
        <p:spPr>
          <a:xfrm>
            <a:off x="5327640" y="4608360"/>
            <a:ext cx="862920" cy="1294560"/>
          </a:xfrm>
          <a:prstGeom prst="rect">
            <a:avLst/>
          </a:prstGeom>
          <a:ln>
            <a:noFill/>
          </a:ln>
        </p:spPr>
      </p:pic>
      <p:sp>
        <p:nvSpPr>
          <p:cNvPr id="472" name="CustomShape 23"/>
          <p:cNvSpPr/>
          <p:nvPr/>
        </p:nvSpPr>
        <p:spPr>
          <a:xfrm>
            <a:off x="5294160" y="5904000"/>
            <a:ext cx="896040" cy="242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000" b="0" strike="noStrike" spc="-1">
                <a:solidFill>
                  <a:srgbClr val="000000"/>
                </a:solidFill>
                <a:uFill>
                  <a:solidFill>
                    <a:srgbClr val="FFFFFF"/>
                  </a:solidFill>
                </a:uFill>
                <a:latin typeface="Arial"/>
                <a:ea typeface="DejaVu Sans"/>
              </a:rPr>
              <a:t>Network Rail</a:t>
            </a:r>
            <a:endParaRPr lang="en-GB" sz="1800" b="0" strike="noStrike" spc="-1">
              <a:solidFill>
                <a:srgbClr val="000000"/>
              </a:solidFill>
              <a:uFill>
                <a:solidFill>
                  <a:srgbClr val="FFFFFF"/>
                </a:solidFill>
              </a:uFill>
              <a:latin typeface="Arial"/>
            </a:endParaRPr>
          </a:p>
        </p:txBody>
      </p:sp>
      <p:sp>
        <p:nvSpPr>
          <p:cNvPr id="473" name="CustomShape 24"/>
          <p:cNvSpPr/>
          <p:nvPr/>
        </p:nvSpPr>
        <p:spPr>
          <a:xfrm>
            <a:off x="1368360" y="71280"/>
            <a:ext cx="7774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Some recent graduates</a:t>
            </a:r>
            <a:endParaRPr lang="en-GB" sz="18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42</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475" name="Picture 2"/>
          <p:cNvPicPr/>
          <p:nvPr/>
        </p:nvPicPr>
        <p:blipFill>
          <a:blip r:embed="rId3"/>
          <a:srcRect l="19948" r="19948"/>
          <a:stretch/>
        </p:blipFill>
        <p:spPr>
          <a:xfrm>
            <a:off x="3316320" y="1076400"/>
            <a:ext cx="1220040" cy="1010520"/>
          </a:xfrm>
          <a:prstGeom prst="rect">
            <a:avLst/>
          </a:prstGeom>
          <a:ln>
            <a:noFill/>
          </a:ln>
        </p:spPr>
      </p:pic>
      <p:pic>
        <p:nvPicPr>
          <p:cNvPr id="476" name="Picture 3"/>
          <p:cNvPicPr/>
          <p:nvPr/>
        </p:nvPicPr>
        <p:blipFill>
          <a:blip r:embed="rId4"/>
          <a:srcRect l="4999" t="25040" b="30058"/>
          <a:stretch/>
        </p:blipFill>
        <p:spPr>
          <a:xfrm>
            <a:off x="1020600" y="1584360"/>
            <a:ext cx="1499400" cy="708840"/>
          </a:xfrm>
          <a:prstGeom prst="rect">
            <a:avLst/>
          </a:prstGeom>
          <a:ln>
            <a:noFill/>
          </a:ln>
        </p:spPr>
      </p:pic>
      <p:pic>
        <p:nvPicPr>
          <p:cNvPr id="477" name="Picture 4"/>
          <p:cNvPicPr/>
          <p:nvPr/>
        </p:nvPicPr>
        <p:blipFill>
          <a:blip r:embed="rId5"/>
          <a:stretch/>
        </p:blipFill>
        <p:spPr>
          <a:xfrm>
            <a:off x="2717640" y="2376360"/>
            <a:ext cx="2320200" cy="720000"/>
          </a:xfrm>
          <a:prstGeom prst="rect">
            <a:avLst/>
          </a:prstGeom>
          <a:ln>
            <a:noFill/>
          </a:ln>
        </p:spPr>
      </p:pic>
      <p:pic>
        <p:nvPicPr>
          <p:cNvPr id="478" name="Picture 5"/>
          <p:cNvPicPr/>
          <p:nvPr/>
        </p:nvPicPr>
        <p:blipFill>
          <a:blip r:embed="rId6"/>
          <a:stretch/>
        </p:blipFill>
        <p:spPr>
          <a:xfrm>
            <a:off x="863640" y="2592360"/>
            <a:ext cx="1294560" cy="1732680"/>
          </a:xfrm>
          <a:prstGeom prst="rect">
            <a:avLst/>
          </a:prstGeom>
          <a:ln>
            <a:noFill/>
          </a:ln>
        </p:spPr>
      </p:pic>
      <p:pic>
        <p:nvPicPr>
          <p:cNvPr id="479" name="Picture 6"/>
          <p:cNvPicPr/>
          <p:nvPr/>
        </p:nvPicPr>
        <p:blipFill>
          <a:blip r:embed="rId7"/>
          <a:stretch/>
        </p:blipFill>
        <p:spPr>
          <a:xfrm>
            <a:off x="2052720" y="4392720"/>
            <a:ext cx="1978920" cy="683640"/>
          </a:xfrm>
          <a:prstGeom prst="rect">
            <a:avLst/>
          </a:prstGeom>
          <a:ln>
            <a:noFill/>
          </a:ln>
        </p:spPr>
      </p:pic>
      <p:pic>
        <p:nvPicPr>
          <p:cNvPr id="480" name="Picture 7"/>
          <p:cNvPicPr/>
          <p:nvPr/>
        </p:nvPicPr>
        <p:blipFill>
          <a:blip r:embed="rId8"/>
          <a:stretch/>
        </p:blipFill>
        <p:spPr>
          <a:xfrm>
            <a:off x="5256360" y="1224000"/>
            <a:ext cx="1634400" cy="1627920"/>
          </a:xfrm>
          <a:prstGeom prst="rect">
            <a:avLst/>
          </a:prstGeom>
          <a:ln>
            <a:noFill/>
          </a:ln>
        </p:spPr>
      </p:pic>
      <p:pic>
        <p:nvPicPr>
          <p:cNvPr id="481" name="Picture 8"/>
          <p:cNvPicPr/>
          <p:nvPr/>
        </p:nvPicPr>
        <p:blipFill>
          <a:blip r:embed="rId9"/>
          <a:stretch/>
        </p:blipFill>
        <p:spPr>
          <a:xfrm>
            <a:off x="3441600" y="3168720"/>
            <a:ext cx="1813680" cy="1010520"/>
          </a:xfrm>
          <a:prstGeom prst="rect">
            <a:avLst/>
          </a:prstGeom>
          <a:ln>
            <a:noFill/>
          </a:ln>
        </p:spPr>
      </p:pic>
      <p:pic>
        <p:nvPicPr>
          <p:cNvPr id="482" name="Picture 9"/>
          <p:cNvPicPr/>
          <p:nvPr/>
        </p:nvPicPr>
        <p:blipFill>
          <a:blip r:embed="rId10"/>
          <a:stretch/>
        </p:blipFill>
        <p:spPr>
          <a:xfrm>
            <a:off x="5975280" y="3743280"/>
            <a:ext cx="2258280" cy="791280"/>
          </a:xfrm>
          <a:prstGeom prst="rect">
            <a:avLst/>
          </a:prstGeom>
          <a:ln>
            <a:noFill/>
          </a:ln>
        </p:spPr>
      </p:pic>
      <p:pic>
        <p:nvPicPr>
          <p:cNvPr id="483" name="Picture 10"/>
          <p:cNvPicPr/>
          <p:nvPr/>
        </p:nvPicPr>
        <p:blipFill>
          <a:blip r:embed="rId11"/>
          <a:srcRect t="44768" r="42945"/>
          <a:stretch/>
        </p:blipFill>
        <p:spPr>
          <a:xfrm>
            <a:off x="4103640" y="4824360"/>
            <a:ext cx="2270880" cy="948600"/>
          </a:xfrm>
          <a:prstGeom prst="rect">
            <a:avLst/>
          </a:prstGeom>
          <a:ln>
            <a:noFill/>
          </a:ln>
        </p:spPr>
      </p:pic>
      <p:sp>
        <p:nvSpPr>
          <p:cNvPr id="484" name="CustomShape 2"/>
          <p:cNvSpPr/>
          <p:nvPr/>
        </p:nvSpPr>
        <p:spPr>
          <a:xfrm>
            <a:off x="5688000" y="6443640"/>
            <a:ext cx="72000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485" name="CustomShape 3"/>
          <p:cNvSpPr/>
          <p:nvPr/>
        </p:nvSpPr>
        <p:spPr>
          <a:xfrm>
            <a:off x="1368360" y="66600"/>
            <a:ext cx="7774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London offers many opportunities for internships</a:t>
            </a:r>
            <a:endParaRPr lang="en-GB" sz="18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43</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487" name="Picture 2"/>
          <p:cNvPicPr/>
          <p:nvPr/>
        </p:nvPicPr>
        <p:blipFill>
          <a:blip r:embed="rId3"/>
          <a:srcRect t="6622" b="6622"/>
          <a:stretch/>
        </p:blipFill>
        <p:spPr>
          <a:xfrm>
            <a:off x="-12600" y="468360"/>
            <a:ext cx="9155880" cy="5931720"/>
          </a:xfrm>
          <a:prstGeom prst="rect">
            <a:avLst/>
          </a:prstGeom>
          <a:ln>
            <a:noFill/>
          </a:ln>
        </p:spPr>
      </p:pic>
      <p:sp>
        <p:nvSpPr>
          <p:cNvPr id="488" name="CustomShape 2"/>
          <p:cNvSpPr/>
          <p:nvPr/>
        </p:nvSpPr>
        <p:spPr>
          <a:xfrm>
            <a:off x="1368360" y="66600"/>
            <a:ext cx="777492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Questions?</a:t>
            </a:r>
            <a:endParaRPr lang="en-GB" sz="18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44</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67" name="CustomShape 2"/>
          <p:cNvSpPr/>
          <p:nvPr/>
        </p:nvSpPr>
        <p:spPr>
          <a:xfrm>
            <a:off x="2449440" y="13500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Portland stone</a:t>
            </a:r>
            <a:endParaRPr lang="en-GB" sz="1800" b="0" strike="noStrike" spc="-1">
              <a:solidFill>
                <a:srgbClr val="000000"/>
              </a:solidFill>
              <a:uFill>
                <a:solidFill>
                  <a:srgbClr val="FFFFFF"/>
                </a:solidFill>
              </a:uFill>
              <a:latin typeface="Arial"/>
            </a:endParaRPr>
          </a:p>
        </p:txBody>
      </p:sp>
      <p:pic>
        <p:nvPicPr>
          <p:cNvPr id="68" name="Picture 3"/>
          <p:cNvPicPr/>
          <p:nvPr/>
        </p:nvPicPr>
        <p:blipFill>
          <a:blip r:embed="rId3"/>
          <a:stretch/>
        </p:blipFill>
        <p:spPr>
          <a:xfrm>
            <a:off x="-9360" y="493552"/>
            <a:ext cx="9152640" cy="5831640"/>
          </a:xfrm>
          <a:prstGeom prst="rect">
            <a:avLst/>
          </a:prstGeom>
          <a:ln>
            <a:noFill/>
          </a:ln>
        </p:spPr>
      </p:pic>
      <p:sp>
        <p:nvSpPr>
          <p:cNvPr id="69" name="CustomShape 3"/>
          <p:cNvSpPr/>
          <p:nvPr/>
        </p:nvSpPr>
        <p:spPr>
          <a:xfrm>
            <a:off x="71280" y="6443640"/>
            <a:ext cx="646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70" name="CustomShape 4"/>
          <p:cNvSpPr/>
          <p:nvPr/>
        </p:nvSpPr>
        <p:spPr>
          <a:xfrm>
            <a:off x="7128000" y="5975280"/>
            <a:ext cx="1294560" cy="215280"/>
          </a:xfrm>
          <a:prstGeom prst="rect">
            <a:avLst/>
          </a:prstGeom>
          <a:solidFill>
            <a:srgbClr val="000000"/>
          </a:solidFill>
          <a:ln w="9360">
            <a:solidFill>
              <a:srgbClr val="3465A4"/>
            </a:solidFill>
            <a:round/>
          </a:ln>
        </p:spPr>
        <p:style>
          <a:lnRef idx="0">
            <a:scrgbClr r="0" g="0" b="0"/>
          </a:lnRef>
          <a:fillRef idx="0">
            <a:scrgbClr r="0" g="0" b="0"/>
          </a:fillRef>
          <a:effectRef idx="0">
            <a:scrgbClr r="0" g="0" b="0"/>
          </a:effectRef>
          <a:fontRef idx="minor"/>
        </p:style>
        <p:txBody>
          <a:bodyPr wrap="none" lIns="90000" tIns="45000" rIns="90000" bIns="45000" anchor="ctr"/>
          <a:lstStyle/>
          <a:p>
            <a:pPr algn="ctr">
              <a:lnSpc>
                <a:spcPct val="100000"/>
              </a:lnSpc>
            </a:pPr>
            <a:r>
              <a:rPr lang="en-GB" sz="1800" b="0" strike="noStrike" spc="-1">
                <a:solidFill>
                  <a:srgbClr val="FFFFFF"/>
                </a:solidFill>
                <a:uFill>
                  <a:solidFill>
                    <a:srgbClr val="FFFFFF"/>
                  </a:solidFill>
                </a:uFill>
                <a:latin typeface="Arial"/>
                <a:ea typeface="DejaVu Sans"/>
              </a:rPr>
              <a:t>5cm</a:t>
            </a:r>
            <a:endParaRPr lang="en-GB" sz="1800" b="0" strike="noStrike" spc="-1">
              <a:solidFill>
                <a:srgbClr val="000000"/>
              </a:solidFill>
              <a:uFill>
                <a:solidFill>
                  <a:srgbClr val="FFFFFF"/>
                </a:solidFill>
              </a:uFill>
              <a:latin typeface="Arial"/>
            </a:endParaRPr>
          </a:p>
        </p:txBody>
      </p:sp>
      <p:sp>
        <p:nvSpPr>
          <p:cNvPr id="2" name="Slide Number Placeholder 1"/>
          <p:cNvSpPr>
            <a:spLocks noGrp="1"/>
          </p:cNvSpPr>
          <p:nvPr>
            <p:ph type="sldNum" sz="quarter" idx="10"/>
          </p:nvPr>
        </p:nvSpPr>
        <p:spPr/>
        <p:txBody>
          <a:bodyPr/>
          <a:lstStyle/>
          <a:p>
            <a:fld id="{6F818C0C-368D-C74C-BCB5-F6155F862B0D}" type="slidenum">
              <a:rPr lang="en-US" smtClean="0"/>
              <a:pPr/>
              <a:t>5</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pic>
        <p:nvPicPr>
          <p:cNvPr id="72" name="Picture 2"/>
          <p:cNvPicPr/>
          <p:nvPr/>
        </p:nvPicPr>
        <p:blipFill>
          <a:blip r:embed="rId3"/>
          <a:srcRect b="4998"/>
          <a:stretch/>
        </p:blipFill>
        <p:spPr>
          <a:xfrm>
            <a:off x="4843440" y="591284"/>
            <a:ext cx="3148920" cy="2844000"/>
          </a:xfrm>
          <a:prstGeom prst="rect">
            <a:avLst/>
          </a:prstGeom>
          <a:ln>
            <a:noFill/>
          </a:ln>
        </p:spPr>
      </p:pic>
      <p:pic>
        <p:nvPicPr>
          <p:cNvPr id="73" name="Picture 3"/>
          <p:cNvPicPr/>
          <p:nvPr/>
        </p:nvPicPr>
        <p:blipFill>
          <a:blip r:embed="rId4"/>
          <a:srcRect l="7687" r="4974"/>
          <a:stretch/>
        </p:blipFill>
        <p:spPr>
          <a:xfrm>
            <a:off x="4851360" y="3513764"/>
            <a:ext cx="3128400" cy="2642400"/>
          </a:xfrm>
          <a:prstGeom prst="rect">
            <a:avLst/>
          </a:prstGeom>
          <a:ln>
            <a:noFill/>
          </a:ln>
        </p:spPr>
      </p:pic>
      <p:pic>
        <p:nvPicPr>
          <p:cNvPr id="74" name="Picture 4"/>
          <p:cNvPicPr/>
          <p:nvPr/>
        </p:nvPicPr>
        <p:blipFill>
          <a:blip r:embed="rId5"/>
          <a:srcRect l="2427"/>
          <a:stretch/>
        </p:blipFill>
        <p:spPr>
          <a:xfrm>
            <a:off x="806400" y="3499364"/>
            <a:ext cx="3898080" cy="2656800"/>
          </a:xfrm>
          <a:prstGeom prst="rect">
            <a:avLst/>
          </a:prstGeom>
          <a:ln>
            <a:noFill/>
          </a:ln>
        </p:spPr>
      </p:pic>
      <p:sp>
        <p:nvSpPr>
          <p:cNvPr id="75" name="CustomShape 2"/>
          <p:cNvSpPr/>
          <p:nvPr/>
        </p:nvSpPr>
        <p:spPr>
          <a:xfrm>
            <a:off x="2449440" y="1000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UCL, the UN Building, St Paul's cathedral, Liverpool (clockwise)</a:t>
            </a:r>
            <a:endParaRPr lang="en-GB" sz="1800" b="0" strike="noStrike" spc="-1">
              <a:solidFill>
                <a:srgbClr val="000000"/>
              </a:solidFill>
              <a:uFill>
                <a:solidFill>
                  <a:srgbClr val="FFFFFF"/>
                </a:solidFill>
              </a:uFill>
              <a:latin typeface="Arial"/>
            </a:endParaRPr>
          </a:p>
        </p:txBody>
      </p:sp>
      <p:pic>
        <p:nvPicPr>
          <p:cNvPr id="76" name="Picture 6"/>
          <p:cNvPicPr/>
          <p:nvPr/>
        </p:nvPicPr>
        <p:blipFill>
          <a:blip r:embed="rId6"/>
          <a:srcRect l="4995"/>
          <a:stretch/>
        </p:blipFill>
        <p:spPr>
          <a:xfrm>
            <a:off x="822240" y="626204"/>
            <a:ext cx="3858480" cy="2758320"/>
          </a:xfrm>
          <a:prstGeom prst="rect">
            <a:avLst/>
          </a:prstGeom>
          <a:ln>
            <a:noFill/>
          </a:ln>
        </p:spPr>
      </p:pic>
      <p:sp>
        <p:nvSpPr>
          <p:cNvPr id="77" name="CustomShape 3"/>
          <p:cNvSpPr/>
          <p:nvPr/>
        </p:nvSpPr>
        <p:spPr>
          <a:xfrm>
            <a:off x="71280" y="6443640"/>
            <a:ext cx="646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6</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79" name="CustomShape 2"/>
          <p:cNvSpPr/>
          <p:nvPr/>
        </p:nvSpPr>
        <p:spPr>
          <a:xfrm>
            <a:off x="2449440" y="1000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1</a:t>
            </a:r>
            <a:r>
              <a:rPr lang="en-GB" sz="1800" b="0" strike="noStrike" spc="-1" baseline="33000">
                <a:solidFill>
                  <a:srgbClr val="FFFFFF"/>
                </a:solidFill>
                <a:uFill>
                  <a:solidFill>
                    <a:srgbClr val="FFFFFF"/>
                  </a:solidFill>
                </a:uFill>
                <a:latin typeface="Arial"/>
                <a:ea typeface="DejaVu Sans"/>
              </a:rPr>
              <a:t>st</a:t>
            </a:r>
            <a:r>
              <a:rPr lang="en-GB" sz="1800" b="0" strike="noStrike" spc="-1">
                <a:solidFill>
                  <a:srgbClr val="FFFFFF"/>
                </a:solidFill>
                <a:uFill>
                  <a:solidFill>
                    <a:srgbClr val="FFFFFF"/>
                  </a:solidFill>
                </a:uFill>
                <a:latin typeface="Arial"/>
                <a:ea typeface="DejaVu Sans"/>
              </a:rPr>
              <a:t> year field trip to Dorset, Devon &amp; Cornwall</a:t>
            </a:r>
            <a:endParaRPr lang="en-GB" sz="1800" b="0" strike="noStrike" spc="-1">
              <a:solidFill>
                <a:srgbClr val="000000"/>
              </a:solidFill>
              <a:uFill>
                <a:solidFill>
                  <a:srgbClr val="FFFFFF"/>
                </a:solidFill>
              </a:uFill>
              <a:latin typeface="Arial"/>
            </a:endParaRPr>
          </a:p>
        </p:txBody>
      </p:sp>
      <p:sp>
        <p:nvSpPr>
          <p:cNvPr id="80" name="CustomShape 3"/>
          <p:cNvSpPr/>
          <p:nvPr/>
        </p:nvSpPr>
        <p:spPr>
          <a:xfrm>
            <a:off x="71280" y="6443640"/>
            <a:ext cx="646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pic>
        <p:nvPicPr>
          <p:cNvPr id="81" name="Picture 4"/>
          <p:cNvPicPr/>
          <p:nvPr/>
        </p:nvPicPr>
        <p:blipFill>
          <a:blip r:embed="rId3"/>
          <a:srcRect t="7874" b="7874"/>
          <a:stretch/>
        </p:blipFill>
        <p:spPr>
          <a:xfrm>
            <a:off x="0" y="508264"/>
            <a:ext cx="9143280" cy="5776200"/>
          </a:xfrm>
          <a:prstGeom prst="rect">
            <a:avLst/>
          </a:prstGeom>
          <a:ln>
            <a:noFill/>
          </a:ln>
        </p:spPr>
      </p:pic>
      <p:sp>
        <p:nvSpPr>
          <p:cNvPr id="2" name="Slide Number Placeholder 1"/>
          <p:cNvSpPr>
            <a:spLocks noGrp="1"/>
          </p:cNvSpPr>
          <p:nvPr>
            <p:ph type="sldNum" sz="quarter" idx="10"/>
          </p:nvPr>
        </p:nvSpPr>
        <p:spPr/>
        <p:txBody>
          <a:bodyPr/>
          <a:lstStyle/>
          <a:p>
            <a:fld id="{6F818C0C-368D-C74C-BCB5-F6155F862B0D}" type="slidenum">
              <a:rPr lang="en-US" smtClean="0"/>
              <a:pPr/>
              <a:t>7</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83" name="CustomShape 2"/>
          <p:cNvSpPr/>
          <p:nvPr/>
        </p:nvSpPr>
        <p:spPr>
          <a:xfrm>
            <a:off x="2449440" y="1000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Jeremy Bentham: UCL's spiritual founder</a:t>
            </a:r>
            <a:endParaRPr lang="en-GB" sz="1800" b="0" strike="noStrike" spc="-1">
              <a:solidFill>
                <a:srgbClr val="000000"/>
              </a:solidFill>
              <a:uFill>
                <a:solidFill>
                  <a:srgbClr val="FFFFFF"/>
                </a:solidFill>
              </a:uFill>
              <a:latin typeface="Arial"/>
            </a:endParaRPr>
          </a:p>
        </p:txBody>
      </p:sp>
      <p:pic>
        <p:nvPicPr>
          <p:cNvPr id="84" name="Picture 3"/>
          <p:cNvPicPr/>
          <p:nvPr/>
        </p:nvPicPr>
        <p:blipFill>
          <a:blip r:embed="rId3"/>
          <a:stretch/>
        </p:blipFill>
        <p:spPr>
          <a:xfrm>
            <a:off x="0" y="503280"/>
            <a:ext cx="4372920" cy="5831640"/>
          </a:xfrm>
          <a:prstGeom prst="rect">
            <a:avLst/>
          </a:prstGeom>
          <a:ln>
            <a:noFill/>
          </a:ln>
        </p:spPr>
      </p:pic>
      <p:sp>
        <p:nvSpPr>
          <p:cNvPr id="85" name="CustomShape 3"/>
          <p:cNvSpPr/>
          <p:nvPr/>
        </p:nvSpPr>
        <p:spPr>
          <a:xfrm>
            <a:off x="4452840" y="1008000"/>
            <a:ext cx="4474440" cy="332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GB" sz="1600" b="0" strike="noStrike" spc="-1">
                <a:solidFill>
                  <a:srgbClr val="000000"/>
                </a:solidFill>
                <a:uFill>
                  <a:solidFill>
                    <a:srgbClr val="FFFFFF"/>
                  </a:solidFill>
                </a:uFill>
                <a:latin typeface="Arial"/>
                <a:ea typeface="DejaVu Sans"/>
              </a:rPr>
              <a:t>"the greatest happiness of the greatest number"</a:t>
            </a:r>
            <a:endParaRPr lang="en-GB" sz="1800" b="0" strike="noStrike" spc="-1">
              <a:solidFill>
                <a:srgbClr val="000000"/>
              </a:solidFill>
              <a:uFill>
                <a:solidFill>
                  <a:srgbClr val="FFFFFF"/>
                </a:solidFill>
              </a:uFill>
              <a:latin typeface="Arial"/>
            </a:endParaRPr>
          </a:p>
        </p:txBody>
      </p:sp>
      <p:pic>
        <p:nvPicPr>
          <p:cNvPr id="86" name="Picture 5"/>
          <p:cNvPicPr/>
          <p:nvPr/>
        </p:nvPicPr>
        <p:blipFill>
          <a:blip r:embed="rId4"/>
          <a:srcRect l="20005" r="25002"/>
          <a:stretch/>
        </p:blipFill>
        <p:spPr>
          <a:xfrm>
            <a:off x="4900680" y="1944720"/>
            <a:ext cx="3523680" cy="4274280"/>
          </a:xfrm>
          <a:prstGeom prst="rect">
            <a:avLst/>
          </a:prstGeom>
          <a:ln>
            <a:noFill/>
          </a:ln>
        </p:spPr>
      </p:pic>
      <p:sp>
        <p:nvSpPr>
          <p:cNvPr id="87" name="CustomShape 4"/>
          <p:cNvSpPr/>
          <p:nvPr/>
        </p:nvSpPr>
        <p:spPr>
          <a:xfrm>
            <a:off x="71280" y="6443640"/>
            <a:ext cx="646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8</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8352000" y="6408720"/>
            <a:ext cx="786600" cy="361080"/>
          </a:xfrm>
          <a:prstGeom prst="rect">
            <a:avLst/>
          </a:prstGeom>
          <a:noFill/>
          <a:ln>
            <a:noFill/>
          </a:ln>
        </p:spPr>
        <p:style>
          <a:lnRef idx="0">
            <a:scrgbClr r="0" g="0" b="0"/>
          </a:lnRef>
          <a:fillRef idx="0">
            <a:scrgbClr r="0" g="0" b="0"/>
          </a:fillRef>
          <a:effectRef idx="0">
            <a:scrgbClr r="0" g="0" b="0"/>
          </a:effectRef>
          <a:fontRef idx="minor"/>
        </p:style>
      </p:sp>
      <p:sp>
        <p:nvSpPr>
          <p:cNvPr id="89" name="CustomShape 2"/>
          <p:cNvSpPr/>
          <p:nvPr/>
        </p:nvSpPr>
        <p:spPr>
          <a:xfrm>
            <a:off x="2449440" y="100080"/>
            <a:ext cx="669528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r>
              <a:rPr lang="en-GB" sz="1800" b="0" strike="noStrike" spc="-1">
                <a:solidFill>
                  <a:srgbClr val="FFFFFF"/>
                </a:solidFill>
                <a:uFill>
                  <a:solidFill>
                    <a:srgbClr val="FFFFFF"/>
                  </a:solidFill>
                </a:uFill>
                <a:latin typeface="Arial"/>
                <a:ea typeface="DejaVu Sans"/>
              </a:rPr>
              <a:t>A place of many firsts</a:t>
            </a:r>
            <a:endParaRPr lang="en-GB" sz="1800" b="0" strike="noStrike" spc="-1">
              <a:solidFill>
                <a:srgbClr val="000000"/>
              </a:solidFill>
              <a:uFill>
                <a:solidFill>
                  <a:srgbClr val="FFFFFF"/>
                </a:solidFill>
              </a:uFill>
              <a:latin typeface="Arial"/>
            </a:endParaRPr>
          </a:p>
        </p:txBody>
      </p:sp>
      <p:sp>
        <p:nvSpPr>
          <p:cNvPr id="90" name="CustomShape 3"/>
          <p:cNvSpPr/>
          <p:nvPr/>
        </p:nvSpPr>
        <p:spPr>
          <a:xfrm>
            <a:off x="144360" y="72072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91" name="Line 4"/>
          <p:cNvSpPr/>
          <p:nvPr/>
        </p:nvSpPr>
        <p:spPr>
          <a:xfrm>
            <a:off x="220320" y="807840"/>
            <a:ext cx="1800" cy="5203800"/>
          </a:xfrm>
          <a:prstGeom prst="line">
            <a:avLst/>
          </a:prstGeom>
          <a:ln w="36000">
            <a:solidFill>
              <a:srgbClr val="000000"/>
            </a:solidFill>
            <a:miter/>
          </a:ln>
        </p:spPr>
        <p:style>
          <a:lnRef idx="0">
            <a:scrgbClr r="0" g="0" b="0"/>
          </a:lnRef>
          <a:fillRef idx="0">
            <a:scrgbClr r="0" g="0" b="0"/>
          </a:fillRef>
          <a:effectRef idx="0">
            <a:scrgbClr r="0" g="0" b="0"/>
          </a:effectRef>
          <a:fontRef idx="minor"/>
        </p:style>
      </p:sp>
      <p:sp>
        <p:nvSpPr>
          <p:cNvPr id="92" name="CustomShape 5"/>
          <p:cNvSpPr/>
          <p:nvPr/>
        </p:nvSpPr>
        <p:spPr>
          <a:xfrm>
            <a:off x="144360" y="100800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93" name="CustomShape 6"/>
          <p:cNvSpPr/>
          <p:nvPr/>
        </p:nvSpPr>
        <p:spPr>
          <a:xfrm>
            <a:off x="144360" y="154764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94" name="CustomShape 7"/>
          <p:cNvSpPr/>
          <p:nvPr/>
        </p:nvSpPr>
        <p:spPr>
          <a:xfrm>
            <a:off x="144360" y="345600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95" name="CustomShape 8"/>
          <p:cNvSpPr/>
          <p:nvPr/>
        </p:nvSpPr>
        <p:spPr>
          <a:xfrm>
            <a:off x="144360" y="374508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96" name="CustomShape 9"/>
          <p:cNvSpPr/>
          <p:nvPr/>
        </p:nvSpPr>
        <p:spPr>
          <a:xfrm>
            <a:off x="144360" y="511164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97" name="CustomShape 10"/>
          <p:cNvSpPr/>
          <p:nvPr/>
        </p:nvSpPr>
        <p:spPr>
          <a:xfrm>
            <a:off x="144360" y="590400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98" name="CustomShape 11"/>
          <p:cNvSpPr/>
          <p:nvPr/>
        </p:nvSpPr>
        <p:spPr>
          <a:xfrm>
            <a:off x="360360" y="612720"/>
            <a:ext cx="6938280" cy="5576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GB" sz="1800" b="0" strike="noStrike" spc="-1">
                <a:solidFill>
                  <a:srgbClr val="000000"/>
                </a:solidFill>
                <a:uFill>
                  <a:solidFill>
                    <a:srgbClr val="FFFFFF"/>
                  </a:solidFill>
                </a:uFill>
                <a:latin typeface="Arial"/>
                <a:ea typeface="DejaVu Sans"/>
              </a:rPr>
              <a:t>1826 – First university in London, first secular university in England</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1828 – First Chemistry department in England</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1846 – Robert Lister performs first operation under anaesthesia</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1878 – First university to accept women</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1892 – Flinders Petrie, the farther of archaeology</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1893 – England's first Student Union</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1904 – UCL's first Nobel Prize (William Ramsay, Chemistry)</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1911 – Karl Pearson founds world's first Statistics Department</a:t>
            </a: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1915 – Nobel Prize for William Bragg (Physics)</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1973 – UCL is first international link to the internet</a:t>
            </a: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endParaRPr lang="en-GB" sz="1800" b="0" strike="noStrike" spc="-1">
              <a:solidFill>
                <a:srgbClr val="000000"/>
              </a:solidFill>
              <a:uFill>
                <a:solidFill>
                  <a:srgbClr val="FFFFFF"/>
                </a:solidFill>
              </a:uFill>
              <a:latin typeface="Arial"/>
            </a:endParaRPr>
          </a:p>
          <a:p>
            <a:pPr>
              <a:lnSpc>
                <a:spcPct val="100000"/>
              </a:lnSpc>
            </a:pPr>
            <a:r>
              <a:rPr lang="en-GB" sz="1800" b="0" strike="noStrike" spc="-1">
                <a:solidFill>
                  <a:srgbClr val="000000"/>
                </a:solidFill>
                <a:uFill>
                  <a:solidFill>
                    <a:srgbClr val="FFFFFF"/>
                  </a:solidFill>
                </a:uFill>
                <a:latin typeface="Arial"/>
                <a:ea typeface="DejaVu Sans"/>
              </a:rPr>
              <a:t>2014 – UCL's 29</a:t>
            </a:r>
            <a:r>
              <a:rPr lang="en-GB" sz="1800" b="0" strike="noStrike" spc="-1" baseline="33000">
                <a:solidFill>
                  <a:srgbClr val="000000"/>
                </a:solidFill>
                <a:uFill>
                  <a:solidFill>
                    <a:srgbClr val="FFFFFF"/>
                  </a:solidFill>
                </a:uFill>
                <a:latin typeface="Arial"/>
                <a:ea typeface="DejaVu Sans"/>
              </a:rPr>
              <a:t>th</a:t>
            </a:r>
            <a:r>
              <a:rPr lang="en-GB" sz="1800" b="0" strike="noStrike" spc="-1">
                <a:solidFill>
                  <a:srgbClr val="000000"/>
                </a:solidFill>
                <a:uFill>
                  <a:solidFill>
                    <a:srgbClr val="FFFFFF"/>
                  </a:solidFill>
                </a:uFill>
                <a:latin typeface="Arial"/>
                <a:ea typeface="DejaVu Sans"/>
              </a:rPr>
              <a:t> Nobel Prize (John O'Keefe, Medicine)</a:t>
            </a:r>
            <a:endParaRPr lang="en-GB" sz="1800" b="0" strike="noStrike" spc="-1">
              <a:solidFill>
                <a:srgbClr val="000000"/>
              </a:solidFill>
              <a:uFill>
                <a:solidFill>
                  <a:srgbClr val="FFFFFF"/>
                </a:solidFill>
              </a:uFill>
              <a:latin typeface="Arial"/>
            </a:endParaRPr>
          </a:p>
        </p:txBody>
      </p:sp>
      <p:sp>
        <p:nvSpPr>
          <p:cNvPr id="99" name="CustomShape 12"/>
          <p:cNvSpPr/>
          <p:nvPr/>
        </p:nvSpPr>
        <p:spPr>
          <a:xfrm>
            <a:off x="144360" y="212400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100" name="CustomShape 13"/>
          <p:cNvSpPr/>
          <p:nvPr/>
        </p:nvSpPr>
        <p:spPr>
          <a:xfrm>
            <a:off x="144360" y="266544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101" name="CustomShape 14"/>
          <p:cNvSpPr/>
          <p:nvPr/>
        </p:nvSpPr>
        <p:spPr>
          <a:xfrm>
            <a:off x="144360" y="295272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102" name="CustomShape 15"/>
          <p:cNvSpPr/>
          <p:nvPr/>
        </p:nvSpPr>
        <p:spPr>
          <a:xfrm>
            <a:off x="144360" y="4032360"/>
            <a:ext cx="143640" cy="143640"/>
          </a:xfrm>
          <a:prstGeom prst="ellipse">
            <a:avLst/>
          </a:prstGeom>
          <a:solidFill>
            <a:srgbClr val="000000"/>
          </a:solidFill>
          <a:ln w="9360">
            <a:solidFill>
              <a:srgbClr val="000000"/>
            </a:solidFill>
            <a:miter/>
          </a:ln>
        </p:spPr>
        <p:style>
          <a:lnRef idx="0">
            <a:scrgbClr r="0" g="0" b="0"/>
          </a:lnRef>
          <a:fillRef idx="0">
            <a:scrgbClr r="0" g="0" b="0"/>
          </a:fillRef>
          <a:effectRef idx="0">
            <a:scrgbClr r="0" g="0" b="0"/>
          </a:effectRef>
          <a:fontRef idx="minor"/>
        </p:style>
      </p:sp>
      <p:sp>
        <p:nvSpPr>
          <p:cNvPr id="103" name="CustomShape 16"/>
          <p:cNvSpPr/>
          <p:nvPr/>
        </p:nvSpPr>
        <p:spPr>
          <a:xfrm>
            <a:off x="71280" y="6443640"/>
            <a:ext cx="646920" cy="251640"/>
          </a:xfrm>
          <a:prstGeom prst="rect">
            <a:avLst/>
          </a:prstGeom>
          <a:noFill/>
          <a:ln w="18000">
            <a:solidFill>
              <a:srgbClr val="FFFFFF"/>
            </a:solidFill>
            <a:round/>
          </a:ln>
        </p:spPr>
        <p:style>
          <a:lnRef idx="0">
            <a:scrgbClr r="0" g="0" b="0"/>
          </a:lnRef>
          <a:fillRef idx="0">
            <a:scrgbClr r="0" g="0" b="0"/>
          </a:fillRef>
          <a:effectRef idx="0">
            <a:scrgbClr r="0" g="0" b="0"/>
          </a:effectRef>
          <a:fontRef idx="minor"/>
        </p:style>
      </p:sp>
      <p:sp>
        <p:nvSpPr>
          <p:cNvPr id="2" name="Slide Number Placeholder 1"/>
          <p:cNvSpPr>
            <a:spLocks noGrp="1"/>
          </p:cNvSpPr>
          <p:nvPr>
            <p:ph type="sldNum" sz="quarter" idx="10"/>
          </p:nvPr>
        </p:nvSpPr>
        <p:spPr/>
        <p:txBody>
          <a:bodyPr/>
          <a:lstStyle/>
          <a:p>
            <a:fld id="{6F818C0C-368D-C74C-BCB5-F6155F862B0D}" type="slidenum">
              <a:rPr lang="en-US" smtClean="0"/>
              <a:pPr/>
              <a:t>9</a:t>
            </a:fld>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ieters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16112</TotalTime>
  <Words>8301</Words>
  <Application>Microsoft Macintosh PowerPoint</Application>
  <PresentationFormat>On-screen Show (4:3)</PresentationFormat>
  <Paragraphs>638</Paragraphs>
  <Slides>44</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Courier New</vt:lpstr>
      <vt:lpstr>DejaVu Sans</vt:lpstr>
      <vt:lpstr>Droid Sans Fallback</vt:lpstr>
      <vt:lpstr>FreeSerif</vt:lpstr>
      <vt:lpstr>ＭＳ Ｐゴシック</vt:lpstr>
      <vt:lpstr>Symbol</vt:lpstr>
      <vt:lpstr>Times New Roman</vt:lpstr>
      <vt:lpstr>Wingdings</vt:lpstr>
      <vt:lpstr>Arial</vt:lpstr>
      <vt:lpstr>PietersLayout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pieter</dc:creator>
  <dc:description/>
  <cp:lastModifiedBy>Microsoft Office User</cp:lastModifiedBy>
  <cp:revision>210</cp:revision>
  <cp:lastPrinted>1601-01-01T00:00:00Z</cp:lastPrinted>
  <dcterms:created xsi:type="dcterms:W3CDTF">2008-10-16T13:16:14Z</dcterms:created>
  <dcterms:modified xsi:type="dcterms:W3CDTF">2018-12-20T18:20:06Z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48</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48</vt:i4>
  </property>
</Properties>
</file>